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20"/>
  </p:notesMasterIdLst>
  <p:sldIdLst>
    <p:sldId id="295" r:id="rId2"/>
    <p:sldId id="296" r:id="rId3"/>
    <p:sldId id="348" r:id="rId4"/>
    <p:sldId id="358" r:id="rId5"/>
    <p:sldId id="354" r:id="rId6"/>
    <p:sldId id="355" r:id="rId7"/>
    <p:sldId id="356" r:id="rId8"/>
    <p:sldId id="357" r:id="rId9"/>
    <p:sldId id="359" r:id="rId10"/>
    <p:sldId id="338" r:id="rId11"/>
    <p:sldId id="335" r:id="rId12"/>
    <p:sldId id="353" r:id="rId13"/>
    <p:sldId id="342" r:id="rId14"/>
    <p:sldId id="349" r:id="rId15"/>
    <p:sldId id="350" r:id="rId16"/>
    <p:sldId id="346" r:id="rId17"/>
    <p:sldId id="351" r:id="rId18"/>
    <p:sldId id="339" r:id="rId19"/>
  </p:sldIdLst>
  <p:sldSz cx="9144000" cy="6858000" type="screen4x3"/>
  <p:notesSz cx="6802438" cy="99345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336">
          <p15:clr>
            <a:srgbClr val="A4A3A4"/>
          </p15:clr>
        </p15:guide>
        <p15:guide id="4" orient="horz" pos="1394">
          <p15:clr>
            <a:srgbClr val="A4A3A4"/>
          </p15:clr>
        </p15:guide>
        <p15:guide id="5" orient="horz" pos="1218">
          <p15:clr>
            <a:srgbClr val="A4A3A4"/>
          </p15:clr>
        </p15:guide>
        <p15:guide id="6" pos="204">
          <p15:clr>
            <a:srgbClr val="A4A3A4"/>
          </p15:clr>
        </p15:guide>
        <p15:guide id="7" pos="5556">
          <p15:clr>
            <a:srgbClr val="A4A3A4"/>
          </p15:clr>
        </p15:guide>
        <p15:guide id="8" pos="385">
          <p15:clr>
            <a:srgbClr val="A4A3A4"/>
          </p15:clr>
        </p15:guide>
        <p15:guide id="9" pos="5321">
          <p15:clr>
            <a:srgbClr val="A4A3A4"/>
          </p15:clr>
        </p15:guide>
        <p15:guide id="10" pos="95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9" userDrawn="1">
          <p15:clr>
            <a:srgbClr val="A4A3A4"/>
          </p15:clr>
        </p15:guide>
        <p15:guide id="2" pos="2143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707D"/>
    <a:srgbClr val="17B3B7"/>
    <a:srgbClr val="128D90"/>
    <a:srgbClr val="E8E8E8"/>
    <a:srgbClr val="E2E2E2"/>
    <a:srgbClr val="E0E0E0"/>
    <a:srgbClr val="0050A4"/>
    <a:srgbClr val="4081D0"/>
    <a:srgbClr val="E6E6E6"/>
    <a:srgbClr val="CDC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95" autoAdjust="0"/>
    <p:restoredTop sz="84532" autoAdjust="0"/>
  </p:normalViewPr>
  <p:slideViewPr>
    <p:cSldViewPr>
      <p:cViewPr>
        <p:scale>
          <a:sx n="66" d="100"/>
          <a:sy n="66" d="100"/>
        </p:scale>
        <p:origin x="1764" y="48"/>
      </p:cViewPr>
      <p:guideLst>
        <p:guide orient="horz" pos="2160"/>
        <p:guide pos="2880"/>
        <p:guide orient="horz" pos="336"/>
        <p:guide orient="horz" pos="1394"/>
        <p:guide orient="horz" pos="1218"/>
        <p:guide pos="204"/>
        <p:guide pos="5556"/>
        <p:guide pos="385"/>
        <p:guide pos="5321"/>
        <p:guide pos="95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-3462" y="-126"/>
      </p:cViewPr>
      <p:guideLst>
        <p:guide orient="horz" pos="3129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2CE700-EF09-437D-B49C-85B81EF5AC16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1ACA2F5-0096-4394-B482-A64A354459A2}">
      <dgm:prSet phldrT="[텍스트]" custT="1"/>
      <dgm:spPr/>
      <dgm:t>
        <a:bodyPr/>
        <a:lstStyle/>
        <a:p>
          <a:pPr latinLnBrk="1"/>
          <a:r>
            <a:rPr lang="ko-KR" altLang="en-US" sz="1800" dirty="0" smtClean="0">
              <a:ea typeface="현대하모니 B" panose="02020603020101020101"/>
            </a:rPr>
            <a:t>프로젝트</a:t>
          </a:r>
          <a:endParaRPr lang="en-US" altLang="ko-KR" sz="1800" dirty="0" smtClean="0">
            <a:ea typeface="현대하모니 B" panose="02020603020101020101"/>
          </a:endParaRPr>
        </a:p>
        <a:p>
          <a:pPr latinLnBrk="1"/>
          <a:r>
            <a:rPr lang="ko-KR" altLang="en-US" sz="1800" dirty="0" smtClean="0">
              <a:ea typeface="현대하모니 B" panose="02020603020101020101"/>
            </a:rPr>
            <a:t>일정 관리 </a:t>
          </a:r>
          <a:endParaRPr lang="ko-KR" altLang="en-US" sz="1800" dirty="0">
            <a:ea typeface="현대하모니 B" panose="02020603020101020101"/>
          </a:endParaRPr>
        </a:p>
      </dgm:t>
    </dgm:pt>
    <dgm:pt modelId="{4EE20076-6734-4B74-A86F-93961BAC2D13}" type="parTrans" cxnId="{0B96AF7C-2A29-44A2-8CDE-F9AAA87027A6}">
      <dgm:prSet/>
      <dgm:spPr/>
      <dgm:t>
        <a:bodyPr/>
        <a:lstStyle/>
        <a:p>
          <a:pPr latinLnBrk="1"/>
          <a:endParaRPr lang="ko-KR" altLang="en-US" sz="1600">
            <a:ea typeface="현대하모니 B" panose="02020603020101020101"/>
          </a:endParaRPr>
        </a:p>
      </dgm:t>
    </dgm:pt>
    <dgm:pt modelId="{E6C49066-F575-4DFB-B8E6-611E9C54B2DA}" type="sibTrans" cxnId="{0B96AF7C-2A29-44A2-8CDE-F9AAA87027A6}">
      <dgm:prSet/>
      <dgm:spPr/>
      <dgm:t>
        <a:bodyPr/>
        <a:lstStyle/>
        <a:p>
          <a:pPr latinLnBrk="1"/>
          <a:endParaRPr lang="ko-KR" altLang="en-US" sz="1600">
            <a:ea typeface="현대하모니 B" panose="02020603020101020101"/>
          </a:endParaRPr>
        </a:p>
      </dgm:t>
    </dgm:pt>
    <dgm:pt modelId="{85C6112A-CCB4-4EFA-A0EE-7652CC6B4E8B}">
      <dgm:prSet phldrT="[텍스트]" custT="1"/>
      <dgm:spPr/>
      <dgm:t>
        <a:bodyPr/>
        <a:lstStyle/>
        <a:p>
          <a:pPr latinLnBrk="1"/>
          <a:r>
            <a:rPr lang="ko-KR" altLang="en-US" sz="1800" dirty="0" smtClean="0">
              <a:ea typeface="현대하모니 B" panose="02020603020101020101"/>
            </a:rPr>
            <a:t>마일 </a:t>
          </a:r>
          <a:r>
            <a:rPr lang="ko-KR" altLang="en-US" sz="1800" dirty="0" err="1" smtClean="0">
              <a:ea typeface="현대하모니 B" panose="02020603020101020101"/>
            </a:rPr>
            <a:t>스톤</a:t>
          </a:r>
          <a:r>
            <a:rPr lang="ko-KR" altLang="en-US" sz="1800" dirty="0" smtClean="0">
              <a:ea typeface="현대하모니 B" panose="02020603020101020101"/>
            </a:rPr>
            <a:t> </a:t>
          </a:r>
          <a:endParaRPr lang="en-US" altLang="ko-KR" sz="1800" dirty="0" smtClean="0">
            <a:ea typeface="현대하모니 B" panose="02020603020101020101"/>
          </a:endParaRPr>
        </a:p>
        <a:p>
          <a:pPr latinLnBrk="1"/>
          <a:r>
            <a:rPr lang="ko-KR" altLang="en-US" sz="1800" dirty="0" smtClean="0">
              <a:ea typeface="현대하모니 B" panose="02020603020101020101"/>
            </a:rPr>
            <a:t>표시</a:t>
          </a:r>
          <a:endParaRPr lang="ko-KR" altLang="en-US" sz="1800" dirty="0">
            <a:ea typeface="현대하모니 B" panose="02020603020101020101"/>
          </a:endParaRPr>
        </a:p>
      </dgm:t>
    </dgm:pt>
    <dgm:pt modelId="{C7AC7072-4AEC-4C5D-90CE-8DC5454358E3}" type="parTrans" cxnId="{29B7B125-C754-481F-B38F-72F8BB73289B}">
      <dgm:prSet/>
      <dgm:spPr/>
      <dgm:t>
        <a:bodyPr/>
        <a:lstStyle/>
        <a:p>
          <a:pPr latinLnBrk="1"/>
          <a:endParaRPr lang="ko-KR" altLang="en-US" sz="1600">
            <a:ea typeface="현대하모니 B" panose="02020603020101020101"/>
          </a:endParaRPr>
        </a:p>
      </dgm:t>
    </dgm:pt>
    <dgm:pt modelId="{6547191B-6267-40CA-863F-D2C6A25A4082}" type="sibTrans" cxnId="{29B7B125-C754-481F-B38F-72F8BB73289B}">
      <dgm:prSet/>
      <dgm:spPr/>
      <dgm:t>
        <a:bodyPr/>
        <a:lstStyle/>
        <a:p>
          <a:pPr latinLnBrk="1"/>
          <a:endParaRPr lang="ko-KR" altLang="en-US" sz="1600">
            <a:ea typeface="현대하모니 B" panose="02020603020101020101"/>
          </a:endParaRPr>
        </a:p>
      </dgm:t>
    </dgm:pt>
    <dgm:pt modelId="{F919CD9F-1429-450D-8DA8-3F4ED0C8BADF}">
      <dgm:prSet phldrT="[텍스트]" custT="1"/>
      <dgm:spPr/>
      <dgm:t>
        <a:bodyPr/>
        <a:lstStyle/>
        <a:p>
          <a:pPr latinLnBrk="1"/>
          <a:r>
            <a:rPr lang="ko-KR" altLang="en-US" sz="1800" dirty="0" smtClean="0">
              <a:ea typeface="현대하모니 B" panose="02020603020101020101"/>
            </a:rPr>
            <a:t>로그 확인</a:t>
          </a:r>
          <a:endParaRPr lang="ko-KR" altLang="en-US" sz="1800" dirty="0">
            <a:ea typeface="현대하모니 B" panose="02020603020101020101"/>
          </a:endParaRPr>
        </a:p>
      </dgm:t>
    </dgm:pt>
    <dgm:pt modelId="{D1F1EDDE-2CF2-4D59-BF15-9F42CF6D6B1F}" type="parTrans" cxnId="{7EB3EE14-9741-4D47-ADF2-41B57F9FC395}">
      <dgm:prSet/>
      <dgm:spPr/>
      <dgm:t>
        <a:bodyPr/>
        <a:lstStyle/>
        <a:p>
          <a:pPr latinLnBrk="1"/>
          <a:endParaRPr lang="ko-KR" altLang="en-US" sz="1600">
            <a:ea typeface="현대하모니 B" panose="02020603020101020101"/>
          </a:endParaRPr>
        </a:p>
      </dgm:t>
    </dgm:pt>
    <dgm:pt modelId="{22FFA500-3294-4A36-8F20-95458E7FF949}" type="sibTrans" cxnId="{7EB3EE14-9741-4D47-ADF2-41B57F9FC395}">
      <dgm:prSet/>
      <dgm:spPr/>
      <dgm:t>
        <a:bodyPr/>
        <a:lstStyle/>
        <a:p>
          <a:pPr latinLnBrk="1"/>
          <a:endParaRPr lang="ko-KR" altLang="en-US" sz="1600">
            <a:ea typeface="현대하모니 B" panose="02020603020101020101"/>
          </a:endParaRPr>
        </a:p>
      </dgm:t>
    </dgm:pt>
    <dgm:pt modelId="{DB11D13C-8065-43FF-B2B6-43C6353EA5D9}">
      <dgm:prSet phldrT="[텍스트]" custT="1"/>
      <dgm:spPr/>
      <dgm:t>
        <a:bodyPr/>
        <a:lstStyle/>
        <a:p>
          <a:pPr latinLnBrk="1"/>
          <a:r>
            <a:rPr lang="ko-KR" altLang="en-US" sz="1800" dirty="0" err="1" smtClean="0">
              <a:ea typeface="현대하모니 B" panose="02020603020101020101"/>
            </a:rPr>
            <a:t>팀별</a:t>
          </a:r>
          <a:endParaRPr lang="en-US" altLang="ko-KR" sz="1800" dirty="0" smtClean="0">
            <a:ea typeface="현대하모니 B" panose="02020603020101020101"/>
          </a:endParaRPr>
        </a:p>
        <a:p>
          <a:pPr latinLnBrk="1"/>
          <a:r>
            <a:rPr lang="ko-KR" altLang="en-US" sz="1800" dirty="0" smtClean="0">
              <a:ea typeface="현대하모니 B" panose="02020603020101020101"/>
            </a:rPr>
            <a:t> 프로젝트 </a:t>
          </a:r>
          <a:endParaRPr lang="en-US" altLang="ko-KR" sz="1800" dirty="0" smtClean="0">
            <a:ea typeface="현대하모니 B" panose="02020603020101020101"/>
          </a:endParaRPr>
        </a:p>
        <a:p>
          <a:pPr latinLnBrk="1"/>
          <a:r>
            <a:rPr lang="ko-KR" altLang="en-US" sz="1800" dirty="0" smtClean="0">
              <a:ea typeface="현대하모니 B" panose="02020603020101020101"/>
            </a:rPr>
            <a:t>관리</a:t>
          </a:r>
          <a:endParaRPr lang="ko-KR" altLang="en-US" sz="1800" dirty="0">
            <a:ea typeface="현대하모니 B" panose="02020603020101020101"/>
          </a:endParaRPr>
        </a:p>
      </dgm:t>
    </dgm:pt>
    <dgm:pt modelId="{0AF2B063-3938-404E-A33B-7A60B0D63863}" type="parTrans" cxnId="{C8E3ED59-512D-468C-A8E5-3532C96866A5}">
      <dgm:prSet/>
      <dgm:spPr/>
      <dgm:t>
        <a:bodyPr/>
        <a:lstStyle/>
        <a:p>
          <a:pPr latinLnBrk="1"/>
          <a:endParaRPr lang="ko-KR" altLang="en-US" sz="1600">
            <a:ea typeface="현대하모니 B" panose="02020603020101020101"/>
          </a:endParaRPr>
        </a:p>
      </dgm:t>
    </dgm:pt>
    <dgm:pt modelId="{02A0E512-3F5B-428C-92D1-62910979B255}" type="sibTrans" cxnId="{C8E3ED59-512D-468C-A8E5-3532C96866A5}">
      <dgm:prSet/>
      <dgm:spPr/>
      <dgm:t>
        <a:bodyPr/>
        <a:lstStyle/>
        <a:p>
          <a:pPr latinLnBrk="1"/>
          <a:endParaRPr lang="ko-KR" altLang="en-US" sz="1600">
            <a:ea typeface="현대하모니 B" panose="02020603020101020101"/>
          </a:endParaRPr>
        </a:p>
      </dgm:t>
    </dgm:pt>
    <dgm:pt modelId="{24310766-FEFF-4F3E-A7A5-B3EA0F654DD5}" type="pres">
      <dgm:prSet presAssocID="{7E2CE700-EF09-437D-B49C-85B81EF5AC16}" presName="matrix" presStyleCnt="0">
        <dgm:presLayoutVars>
          <dgm:chMax val="1"/>
          <dgm:dir/>
          <dgm:resizeHandles val="exact"/>
        </dgm:presLayoutVars>
      </dgm:prSet>
      <dgm:spPr/>
    </dgm:pt>
    <dgm:pt modelId="{E9270B37-C5DE-4CB9-BE6F-EB050666B8CA}" type="pres">
      <dgm:prSet presAssocID="{7E2CE700-EF09-437D-B49C-85B81EF5AC16}" presName="diamond" presStyleLbl="bgShp" presStyleIdx="0" presStyleCnt="1"/>
      <dgm:spPr/>
    </dgm:pt>
    <dgm:pt modelId="{3B4638AB-A003-47ED-A7EC-559D84BFEB48}" type="pres">
      <dgm:prSet presAssocID="{7E2CE700-EF09-437D-B49C-85B81EF5AC16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6914121-55EE-4462-96BF-AEFAB1D4A4B9}" type="pres">
      <dgm:prSet presAssocID="{7E2CE700-EF09-437D-B49C-85B81EF5AC16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9008922-E36B-47A6-BAC7-39B8A33F53D7}" type="pres">
      <dgm:prSet presAssocID="{7E2CE700-EF09-437D-B49C-85B81EF5AC16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EA4B7C7-D23C-4F88-8A40-88BE0C00A099}" type="pres">
      <dgm:prSet presAssocID="{7E2CE700-EF09-437D-B49C-85B81EF5AC16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29B7B125-C754-481F-B38F-72F8BB73289B}" srcId="{7E2CE700-EF09-437D-B49C-85B81EF5AC16}" destId="{85C6112A-CCB4-4EFA-A0EE-7652CC6B4E8B}" srcOrd="2" destOrd="0" parTransId="{C7AC7072-4AEC-4C5D-90CE-8DC5454358E3}" sibTransId="{6547191B-6267-40CA-863F-D2C6A25A4082}"/>
    <dgm:cxn modelId="{0668312B-1526-4595-B1A2-95F17547D05A}" type="presOf" srcId="{F919CD9F-1429-450D-8DA8-3F4ED0C8BADF}" destId="{6EA4B7C7-D23C-4F88-8A40-88BE0C00A099}" srcOrd="0" destOrd="0" presId="urn:microsoft.com/office/officeart/2005/8/layout/matrix3"/>
    <dgm:cxn modelId="{7E577178-B808-4110-9F21-ADB79F12F277}" type="presOf" srcId="{7E2CE700-EF09-437D-B49C-85B81EF5AC16}" destId="{24310766-FEFF-4F3E-A7A5-B3EA0F654DD5}" srcOrd="0" destOrd="0" presId="urn:microsoft.com/office/officeart/2005/8/layout/matrix3"/>
    <dgm:cxn modelId="{7EB3EE14-9741-4D47-ADF2-41B57F9FC395}" srcId="{7E2CE700-EF09-437D-B49C-85B81EF5AC16}" destId="{F919CD9F-1429-450D-8DA8-3F4ED0C8BADF}" srcOrd="3" destOrd="0" parTransId="{D1F1EDDE-2CF2-4D59-BF15-9F42CF6D6B1F}" sibTransId="{22FFA500-3294-4A36-8F20-95458E7FF949}"/>
    <dgm:cxn modelId="{C8E3ED59-512D-468C-A8E5-3532C96866A5}" srcId="{7E2CE700-EF09-437D-B49C-85B81EF5AC16}" destId="{DB11D13C-8065-43FF-B2B6-43C6353EA5D9}" srcOrd="1" destOrd="0" parTransId="{0AF2B063-3938-404E-A33B-7A60B0D63863}" sibTransId="{02A0E512-3F5B-428C-92D1-62910979B255}"/>
    <dgm:cxn modelId="{EC78768A-7959-4A73-B3F4-91FC7C152F67}" type="presOf" srcId="{85C6112A-CCB4-4EFA-A0EE-7652CC6B4E8B}" destId="{B9008922-E36B-47A6-BAC7-39B8A33F53D7}" srcOrd="0" destOrd="0" presId="urn:microsoft.com/office/officeart/2005/8/layout/matrix3"/>
    <dgm:cxn modelId="{B595DDC2-CD65-4E50-AFBB-7A7069D5A220}" type="presOf" srcId="{DB11D13C-8065-43FF-B2B6-43C6353EA5D9}" destId="{06914121-55EE-4462-96BF-AEFAB1D4A4B9}" srcOrd="0" destOrd="0" presId="urn:microsoft.com/office/officeart/2005/8/layout/matrix3"/>
    <dgm:cxn modelId="{B0B5BA89-4C3D-4D4D-9E1D-E7FF4D8FC0E4}" type="presOf" srcId="{71ACA2F5-0096-4394-B482-A64A354459A2}" destId="{3B4638AB-A003-47ED-A7EC-559D84BFEB48}" srcOrd="0" destOrd="0" presId="urn:microsoft.com/office/officeart/2005/8/layout/matrix3"/>
    <dgm:cxn modelId="{0B96AF7C-2A29-44A2-8CDE-F9AAA87027A6}" srcId="{7E2CE700-EF09-437D-B49C-85B81EF5AC16}" destId="{71ACA2F5-0096-4394-B482-A64A354459A2}" srcOrd="0" destOrd="0" parTransId="{4EE20076-6734-4B74-A86F-93961BAC2D13}" sibTransId="{E6C49066-F575-4DFB-B8E6-611E9C54B2DA}"/>
    <dgm:cxn modelId="{C3B1FC5C-3068-41BF-AF58-2643F73E9FA9}" type="presParOf" srcId="{24310766-FEFF-4F3E-A7A5-B3EA0F654DD5}" destId="{E9270B37-C5DE-4CB9-BE6F-EB050666B8CA}" srcOrd="0" destOrd="0" presId="urn:microsoft.com/office/officeart/2005/8/layout/matrix3"/>
    <dgm:cxn modelId="{1027BE1E-8265-484B-90FE-E2064DD00D7C}" type="presParOf" srcId="{24310766-FEFF-4F3E-A7A5-B3EA0F654DD5}" destId="{3B4638AB-A003-47ED-A7EC-559D84BFEB48}" srcOrd="1" destOrd="0" presId="urn:microsoft.com/office/officeart/2005/8/layout/matrix3"/>
    <dgm:cxn modelId="{C1C9106B-47B0-4F27-AFE7-77CA254C1ACD}" type="presParOf" srcId="{24310766-FEFF-4F3E-A7A5-B3EA0F654DD5}" destId="{06914121-55EE-4462-96BF-AEFAB1D4A4B9}" srcOrd="2" destOrd="0" presId="urn:microsoft.com/office/officeart/2005/8/layout/matrix3"/>
    <dgm:cxn modelId="{FE125C2D-850F-4C57-86C1-F712CA4275DC}" type="presParOf" srcId="{24310766-FEFF-4F3E-A7A5-B3EA0F654DD5}" destId="{B9008922-E36B-47A6-BAC7-39B8A33F53D7}" srcOrd="3" destOrd="0" presId="urn:microsoft.com/office/officeart/2005/8/layout/matrix3"/>
    <dgm:cxn modelId="{83F903C5-BA49-4A63-917C-2F0178A7C2D3}" type="presParOf" srcId="{24310766-FEFF-4F3E-A7A5-B3EA0F654DD5}" destId="{6EA4B7C7-D23C-4F88-8A40-88BE0C00A099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270B37-C5DE-4CB9-BE6F-EB050666B8CA}">
      <dsp:nvSpPr>
        <dsp:cNvPr id="0" name=""/>
        <dsp:cNvSpPr/>
      </dsp:nvSpPr>
      <dsp:spPr>
        <a:xfrm>
          <a:off x="1016000" y="0"/>
          <a:ext cx="4064000" cy="4064000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4638AB-A003-47ED-A7EC-559D84BFEB48}">
      <dsp:nvSpPr>
        <dsp:cNvPr id="0" name=""/>
        <dsp:cNvSpPr/>
      </dsp:nvSpPr>
      <dsp:spPr>
        <a:xfrm>
          <a:off x="1402080" y="386080"/>
          <a:ext cx="1584960" cy="1584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ea typeface="현대하모니 B" panose="02020603020101020101"/>
            </a:rPr>
            <a:t>프로젝트</a:t>
          </a:r>
          <a:endParaRPr lang="en-US" altLang="ko-KR" sz="1800" kern="1200" dirty="0" smtClean="0">
            <a:ea typeface="현대하모니 B" panose="02020603020101020101"/>
          </a:endParaRPr>
        </a:p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ea typeface="현대하모니 B" panose="02020603020101020101"/>
            </a:rPr>
            <a:t>일정 관리 </a:t>
          </a:r>
          <a:endParaRPr lang="ko-KR" altLang="en-US" sz="1800" kern="1200" dirty="0">
            <a:ea typeface="현대하모니 B" panose="02020603020101020101"/>
          </a:endParaRPr>
        </a:p>
      </dsp:txBody>
      <dsp:txXfrm>
        <a:off x="1479451" y="463451"/>
        <a:ext cx="1430218" cy="1430218"/>
      </dsp:txXfrm>
    </dsp:sp>
    <dsp:sp modelId="{06914121-55EE-4462-96BF-AEFAB1D4A4B9}">
      <dsp:nvSpPr>
        <dsp:cNvPr id="0" name=""/>
        <dsp:cNvSpPr/>
      </dsp:nvSpPr>
      <dsp:spPr>
        <a:xfrm>
          <a:off x="3108960" y="386080"/>
          <a:ext cx="1584960" cy="1584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err="1" smtClean="0">
              <a:ea typeface="현대하모니 B" panose="02020603020101020101"/>
            </a:rPr>
            <a:t>팀별</a:t>
          </a:r>
          <a:endParaRPr lang="en-US" altLang="ko-KR" sz="1800" kern="1200" dirty="0" smtClean="0">
            <a:ea typeface="현대하모니 B" panose="02020603020101020101"/>
          </a:endParaRPr>
        </a:p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ea typeface="현대하모니 B" panose="02020603020101020101"/>
            </a:rPr>
            <a:t> 프로젝트 </a:t>
          </a:r>
          <a:endParaRPr lang="en-US" altLang="ko-KR" sz="1800" kern="1200" dirty="0" smtClean="0">
            <a:ea typeface="현대하모니 B" panose="02020603020101020101"/>
          </a:endParaRPr>
        </a:p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ea typeface="현대하모니 B" panose="02020603020101020101"/>
            </a:rPr>
            <a:t>관리</a:t>
          </a:r>
          <a:endParaRPr lang="ko-KR" altLang="en-US" sz="1800" kern="1200" dirty="0">
            <a:ea typeface="현대하모니 B" panose="02020603020101020101"/>
          </a:endParaRPr>
        </a:p>
      </dsp:txBody>
      <dsp:txXfrm>
        <a:off x="3186331" y="463451"/>
        <a:ext cx="1430218" cy="1430218"/>
      </dsp:txXfrm>
    </dsp:sp>
    <dsp:sp modelId="{B9008922-E36B-47A6-BAC7-39B8A33F53D7}">
      <dsp:nvSpPr>
        <dsp:cNvPr id="0" name=""/>
        <dsp:cNvSpPr/>
      </dsp:nvSpPr>
      <dsp:spPr>
        <a:xfrm>
          <a:off x="1402080" y="2092960"/>
          <a:ext cx="1584960" cy="1584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ea typeface="현대하모니 B" panose="02020603020101020101"/>
            </a:rPr>
            <a:t>마일 </a:t>
          </a:r>
          <a:r>
            <a:rPr lang="ko-KR" altLang="en-US" sz="1800" kern="1200" dirty="0" err="1" smtClean="0">
              <a:ea typeface="현대하모니 B" panose="02020603020101020101"/>
            </a:rPr>
            <a:t>스톤</a:t>
          </a:r>
          <a:r>
            <a:rPr lang="ko-KR" altLang="en-US" sz="1800" kern="1200" dirty="0" smtClean="0">
              <a:ea typeface="현대하모니 B" panose="02020603020101020101"/>
            </a:rPr>
            <a:t> </a:t>
          </a:r>
          <a:endParaRPr lang="en-US" altLang="ko-KR" sz="1800" kern="1200" dirty="0" smtClean="0">
            <a:ea typeface="현대하모니 B" panose="02020603020101020101"/>
          </a:endParaRPr>
        </a:p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ea typeface="현대하모니 B" panose="02020603020101020101"/>
            </a:rPr>
            <a:t>표시</a:t>
          </a:r>
          <a:endParaRPr lang="ko-KR" altLang="en-US" sz="1800" kern="1200" dirty="0">
            <a:ea typeface="현대하모니 B" panose="02020603020101020101"/>
          </a:endParaRPr>
        </a:p>
      </dsp:txBody>
      <dsp:txXfrm>
        <a:off x="1479451" y="2170331"/>
        <a:ext cx="1430218" cy="1430218"/>
      </dsp:txXfrm>
    </dsp:sp>
    <dsp:sp modelId="{6EA4B7C7-D23C-4F88-8A40-88BE0C00A099}">
      <dsp:nvSpPr>
        <dsp:cNvPr id="0" name=""/>
        <dsp:cNvSpPr/>
      </dsp:nvSpPr>
      <dsp:spPr>
        <a:xfrm>
          <a:off x="3108960" y="2092960"/>
          <a:ext cx="1584960" cy="1584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>
              <a:ea typeface="현대하모니 B" panose="02020603020101020101"/>
            </a:rPr>
            <a:t>로그 확인</a:t>
          </a:r>
          <a:endParaRPr lang="ko-KR" altLang="en-US" sz="1800" kern="1200" dirty="0">
            <a:ea typeface="현대하모니 B" panose="02020603020101020101"/>
          </a:endParaRPr>
        </a:p>
      </dsp:txBody>
      <dsp:txXfrm>
        <a:off x="3186331" y="2170331"/>
        <a:ext cx="1430218" cy="14302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7723" cy="4967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3141" y="0"/>
            <a:ext cx="2947723" cy="4967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D7C053-F658-444E-AD5C-4C3D6669FF22}" type="datetimeFigureOut">
              <a:rPr lang="ko-KR" altLang="en-US" smtClean="0"/>
              <a:pPr/>
              <a:t>2017-12-27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7288" cy="37258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244" y="4718923"/>
            <a:ext cx="5441950" cy="447055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6122"/>
            <a:ext cx="2947723" cy="49672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3141" y="9436122"/>
            <a:ext cx="2947723" cy="49672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D09BC7-79FC-4926-A645-D5135592A18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530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09BC7-79FC-4926-A645-D5135592A189}" type="slidenum">
              <a:rPr lang="ko-KR" altLang="en-US" smtClean="0">
                <a:solidFill>
                  <a:prstClr val="black"/>
                </a:solidFill>
              </a:rPr>
              <a:pPr/>
              <a:t>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4181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요구사항답게</a:t>
            </a:r>
            <a:r>
              <a:rPr lang="ko-KR" altLang="en-US" dirty="0" smtClean="0"/>
              <a:t> 기존에</a:t>
            </a:r>
            <a:r>
              <a:rPr lang="ko-KR" altLang="en-US" baseline="0" dirty="0" smtClean="0"/>
              <a:t> 쓰던 엑셀 대신 쓸걸 원한다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불필요한 기능이 너무 많다 등등 수많은 단편적인 요구사항을 나열 해 주셨습니다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이 요구사항들을 분석하여 정말 고객이 원하는 것이 무엇인가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중에 핵심적인 내용은 무엇이고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부수적인 내용은 무엇인가 결국 저희가 목표로 설정 해야 할 부분은 무엇인지 한번 정리 해 보았습니다</a:t>
            </a:r>
            <a:r>
              <a:rPr lang="en-US" altLang="ko-KR" dirty="0" smtClean="0"/>
              <a:t>.</a:t>
            </a: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09BC7-79FC-4926-A645-D5135592A189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756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 결과 이 중 몇몇 내용에서 고객이 진짜</a:t>
            </a:r>
            <a:r>
              <a:rPr lang="ko-KR" altLang="en-US" baseline="0" dirty="0" smtClean="0"/>
              <a:t> 원하는 </a:t>
            </a:r>
            <a:r>
              <a:rPr lang="en-US" altLang="ko-KR" baseline="0" dirty="0" smtClean="0"/>
              <a:t>PMS</a:t>
            </a:r>
            <a:r>
              <a:rPr lang="ko-KR" altLang="en-US" baseline="0" dirty="0" smtClean="0"/>
              <a:t>의 핵심을 유추하고 요구사항을 새로 정리하였습니다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err="1" smtClean="0"/>
              <a:t>보고싶은</a:t>
            </a:r>
            <a:r>
              <a:rPr lang="ko-KR" altLang="en-US" dirty="0" smtClean="0"/>
              <a:t> 팀</a:t>
            </a:r>
            <a:r>
              <a:rPr lang="en-US" altLang="ko-KR" dirty="0" smtClean="0"/>
              <a:t>/</a:t>
            </a:r>
            <a:r>
              <a:rPr lang="ko-KR" altLang="en-US" dirty="0" smtClean="0"/>
              <a:t>프로젝트만 볼 수 있게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 순으로 보기 쉽도록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그 동안 바뀐 점들의 일시와 사유가 잘 표시 되는 </a:t>
            </a:r>
            <a:r>
              <a:rPr lang="en-US" altLang="ko-KR" baseline="0" dirty="0" smtClean="0"/>
              <a:t>PMS</a:t>
            </a:r>
            <a:r>
              <a:rPr lang="ko-KR" altLang="en-US" baseline="0" dirty="0" smtClean="0"/>
              <a:t>를 개발 해야 한다는 결론에 도달하였고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이 기능들을 웹 서버를 통해 구현하여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각각의 부서에서 공유 할 수 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변경 사항들이 자동으로 취합 될 수 있도록 개발해야 한다고 목표를 설정했습니다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여기까지 서론</a:t>
            </a:r>
            <a:r>
              <a:rPr lang="en-US" altLang="ko-KR" dirty="0" smtClean="0"/>
              <a:t>. 3</a:t>
            </a:r>
            <a:r>
              <a:rPr lang="ko-KR" altLang="en-US" dirty="0" smtClean="0"/>
              <a:t>분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09BC7-79FC-4926-A645-D5135592A189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761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앞선 세 가지 내용을 충족시키기 위하여</a:t>
            </a:r>
            <a:r>
              <a:rPr lang="ko-KR" altLang="en-US" baseline="0" dirty="0" smtClean="0"/>
              <a:t> 전체를 첫째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메인페이지와</a:t>
            </a:r>
            <a:r>
              <a:rPr lang="ko-KR" altLang="en-US" baseline="0" dirty="0" smtClean="0"/>
              <a:t> 둘째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로그 페이지로 구성하였습니다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메인 페이지 상에서 프로젝트가 시간에</a:t>
            </a:r>
            <a:r>
              <a:rPr lang="ko-KR" altLang="en-US" baseline="0" dirty="0" smtClean="0"/>
              <a:t> 따른 연표형식으로 그래프로 표시되고 그 위에 </a:t>
            </a:r>
            <a:r>
              <a:rPr lang="ko-KR" altLang="en-US" baseline="0" dirty="0" err="1" smtClean="0"/>
              <a:t>마일스톤을</a:t>
            </a:r>
            <a:r>
              <a:rPr lang="ko-KR" altLang="en-US" baseline="0" dirty="0" smtClean="0"/>
              <a:t> 표시하도록 만들었습니다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 화면에서 프로젝트의 확인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추가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수정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삭제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마일스톤의</a:t>
            </a:r>
            <a:r>
              <a:rPr lang="ko-KR" altLang="en-US" baseline="0" dirty="0" smtClean="0"/>
              <a:t> 확인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추가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수정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삭제를 모두 수행 할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메인 페이지에서 로그 확인 버튼을 통해 로그에 관한 모든 내용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및 부서</a:t>
            </a:r>
            <a:r>
              <a:rPr lang="en-US" altLang="ko-KR" baseline="0" dirty="0" smtClean="0"/>
              <a:t>/</a:t>
            </a:r>
            <a:r>
              <a:rPr lang="ko-KR" altLang="en-US" baseline="0" dirty="0" err="1" smtClean="0"/>
              <a:t>프로젝트별</a:t>
            </a:r>
            <a:r>
              <a:rPr lang="ko-KR" altLang="en-US" baseline="0" dirty="0" smtClean="0"/>
              <a:t> 로그를 확인 할 수 있도록 구성하였습니다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설계된 화면을 보면서 사용자 시나리오를 한번 확인 해 보도록 합시다</a:t>
            </a:r>
            <a:endParaRPr lang="en-US" altLang="ko-KR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09BC7-79FC-4926-A645-D5135592A189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756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-</a:t>
            </a:r>
            <a:r>
              <a:rPr lang="ko-KR" altLang="en-US" dirty="0" err="1" smtClean="0"/>
              <a:t>메인화면에서</a:t>
            </a:r>
            <a:r>
              <a:rPr lang="ko-KR" altLang="en-US" dirty="0" smtClean="0"/>
              <a:t> 할 수 있는 각각의 기능</a:t>
            </a:r>
            <a:r>
              <a:rPr lang="en-US" altLang="ko-KR" dirty="0" smtClean="0"/>
              <a:t>-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(</a:t>
            </a:r>
            <a:r>
              <a:rPr lang="ko-KR" altLang="en-US" dirty="0" err="1" smtClean="0"/>
              <a:t>로드맵의</a:t>
            </a:r>
            <a:r>
              <a:rPr lang="ko-KR" altLang="en-US" dirty="0" smtClean="0"/>
              <a:t> 표시</a:t>
            </a:r>
            <a:r>
              <a:rPr lang="en-US" altLang="ko-KR" dirty="0" smtClean="0"/>
              <a:t>/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(</a:t>
            </a:r>
            <a:r>
              <a:rPr lang="ko-KR" altLang="en-US" dirty="0" err="1" smtClean="0"/>
              <a:t>마일스톤의</a:t>
            </a:r>
            <a:r>
              <a:rPr lang="ko-KR" altLang="en-US" dirty="0" smtClean="0"/>
              <a:t> 표시</a:t>
            </a:r>
            <a:r>
              <a:rPr lang="en-US" altLang="ko-KR" dirty="0" smtClean="0"/>
              <a:t>/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(</a:t>
            </a:r>
            <a:r>
              <a:rPr lang="ko-KR" altLang="en-US" dirty="0" smtClean="0"/>
              <a:t>프로젝트</a:t>
            </a:r>
            <a:r>
              <a:rPr lang="en-US" altLang="ko-KR" dirty="0" smtClean="0"/>
              <a:t>,</a:t>
            </a:r>
            <a:r>
              <a:rPr lang="ko-KR" altLang="en-US" dirty="0" smtClean="0"/>
              <a:t>부서별 </a:t>
            </a:r>
            <a:r>
              <a:rPr lang="ko-KR" altLang="en-US" dirty="0" err="1" smtClean="0"/>
              <a:t>로드맵의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필터링</a:t>
            </a:r>
            <a:r>
              <a:rPr lang="en-US" altLang="ko-KR" dirty="0" smtClean="0"/>
              <a:t>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(</a:t>
            </a:r>
            <a:r>
              <a:rPr lang="ko-KR" altLang="en-US" dirty="0" smtClean="0"/>
              <a:t>로그화면으로 갈 수 있는 방법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09BC7-79FC-4926-A645-D5135592A189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080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-</a:t>
            </a:r>
            <a:r>
              <a:rPr lang="ko-KR" altLang="en-US" dirty="0" smtClean="0"/>
              <a:t>로그화면의 기능들</a:t>
            </a:r>
            <a:r>
              <a:rPr lang="en-US" altLang="ko-KR" dirty="0" smtClean="0"/>
              <a:t>-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(</a:t>
            </a:r>
            <a:r>
              <a:rPr lang="ko-KR" altLang="en-US" dirty="0" smtClean="0"/>
              <a:t>로그의 표시</a:t>
            </a:r>
            <a:r>
              <a:rPr lang="en-US" altLang="ko-KR" dirty="0" smtClean="0"/>
              <a:t>/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(</a:t>
            </a:r>
            <a:r>
              <a:rPr lang="ko-KR" altLang="en-US" dirty="0" smtClean="0"/>
              <a:t>프로젝트</a:t>
            </a:r>
            <a:r>
              <a:rPr lang="en-US" altLang="ko-KR" dirty="0" smtClean="0"/>
              <a:t>,</a:t>
            </a:r>
            <a:r>
              <a:rPr lang="ko-KR" altLang="en-US" dirty="0" smtClean="0"/>
              <a:t>부서별 로그의 </a:t>
            </a:r>
            <a:r>
              <a:rPr lang="ko-KR" altLang="en-US" dirty="0" err="1" smtClean="0"/>
              <a:t>필터링</a:t>
            </a:r>
            <a:r>
              <a:rPr lang="en-US" altLang="ko-KR" dirty="0" smtClean="0"/>
              <a:t>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(</a:t>
            </a:r>
            <a:r>
              <a:rPr lang="ko-KR" altLang="en-US" dirty="0" err="1" smtClean="0"/>
              <a:t>메인화면으로</a:t>
            </a:r>
            <a:r>
              <a:rPr lang="ko-KR" altLang="en-US" dirty="0" smtClean="0"/>
              <a:t> 갈 수 있는 방법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09BC7-79FC-4926-A645-D5135592A189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9742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(</a:t>
            </a:r>
            <a:r>
              <a:rPr lang="ko-KR" altLang="en-US" dirty="0" smtClean="0"/>
              <a:t>여기부터 결론</a:t>
            </a:r>
            <a:r>
              <a:rPr lang="en-US" altLang="ko-KR" dirty="0" smtClean="0"/>
              <a:t>) (</a:t>
            </a:r>
            <a:r>
              <a:rPr lang="ko-KR" altLang="en-US" dirty="0" smtClean="0"/>
              <a:t>남은 시간 전부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endParaRPr lang="ko-KR" altLang="en-US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09BC7-79FC-4926-A645-D5135592A189}" type="slidenum">
              <a:rPr lang="ko-KR" altLang="en-US" smtClean="0">
                <a:solidFill>
                  <a:prstClr val="black"/>
                </a:solidFill>
              </a:rPr>
              <a:pPr/>
              <a:t>15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7564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위 설계에 따라 실제 구현된 프로그램을 보도록 하겠습니다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여기까지 본론</a:t>
            </a:r>
            <a:r>
              <a:rPr lang="en-US" altLang="ko-KR" dirty="0" smtClean="0"/>
              <a:t>, 7</a:t>
            </a:r>
            <a:r>
              <a:rPr lang="ko-KR" altLang="en-US" dirty="0" smtClean="0"/>
              <a:t>분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시연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09BC7-79FC-4926-A645-D5135592A189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010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저희가 이번에 요구 받은 제품은 프로젝트 매니지먼트 시스템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약자로 </a:t>
            </a:r>
            <a:r>
              <a:rPr lang="en-US" altLang="ko-KR" baseline="0" dirty="0" smtClean="0"/>
              <a:t>PMS</a:t>
            </a:r>
            <a:r>
              <a:rPr lang="ko-KR" altLang="en-US" baseline="0" dirty="0" smtClean="0"/>
              <a:t>라 불리는 것입니다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dirty="0" smtClean="0"/>
              <a:t>PMS</a:t>
            </a:r>
            <a:r>
              <a:rPr lang="ko-KR" altLang="en-US" dirty="0" smtClean="0"/>
              <a:t>는 프로젝트의 계획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일정표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진척 등의 관리를 지원하는 시스템 전체를 말합니다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화면에 나온 것은 마이크로소프트의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프로젝트</a:t>
            </a:r>
            <a:r>
              <a:rPr lang="en-US" altLang="ko-KR" dirty="0" smtClean="0"/>
              <a:t>”</a:t>
            </a:r>
            <a:r>
              <a:rPr lang="ko-KR" altLang="en-US" dirty="0" smtClean="0"/>
              <a:t>라는 제품인데요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작은 화면이라 잘 </a:t>
            </a:r>
            <a:r>
              <a:rPr lang="ko-KR" altLang="en-US" dirty="0" err="1" smtClean="0"/>
              <a:t>안보이는데도</a:t>
            </a:r>
            <a:r>
              <a:rPr lang="ko-KR" altLang="en-US" dirty="0" smtClean="0"/>
              <a:t> 감을 잡을 수 있도록 </a:t>
            </a:r>
            <a:r>
              <a:rPr lang="en-US" altLang="ko-KR" dirty="0" smtClean="0"/>
              <a:t>PMS</a:t>
            </a:r>
            <a:r>
              <a:rPr lang="ko-KR" altLang="en-US" dirty="0" smtClean="0"/>
              <a:t>를 잘 요약해서 보여주고 있죠</a:t>
            </a:r>
            <a:endParaRPr lang="en-US" altLang="ko-KR" dirty="0" smtClean="0"/>
          </a:p>
          <a:p>
            <a:r>
              <a:rPr lang="ko-KR" altLang="en-US" dirty="0" smtClean="0"/>
              <a:t>프로젝트를 색깔 별로</a:t>
            </a:r>
            <a:r>
              <a:rPr lang="ko-KR" altLang="en-US" baseline="0" dirty="0" smtClean="0"/>
              <a:t> 차트로 표시 하고 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일정이나 분배되는 </a:t>
            </a:r>
            <a:r>
              <a:rPr lang="ko-KR" altLang="en-US" baseline="0" dirty="0" err="1" smtClean="0"/>
              <a:t>테스크들을</a:t>
            </a:r>
            <a:r>
              <a:rPr lang="ko-KR" altLang="en-US" baseline="0" dirty="0" smtClean="0"/>
              <a:t> 개인 </a:t>
            </a:r>
            <a:r>
              <a:rPr lang="ko-KR" altLang="en-US" baseline="0" dirty="0" err="1" smtClean="0"/>
              <a:t>폰으로</a:t>
            </a:r>
            <a:r>
              <a:rPr lang="ko-KR" altLang="en-US" baseline="0" dirty="0" smtClean="0"/>
              <a:t> 전송까지 해 주고 있네요</a:t>
            </a:r>
            <a:endParaRPr lang="en-US" altLang="ko-KR" baseline="0" dirty="0" smtClean="0"/>
          </a:p>
          <a:p>
            <a:r>
              <a:rPr lang="ko-KR" altLang="en-US" dirty="0" smtClean="0"/>
              <a:t>고객은 기존에 사용하던 </a:t>
            </a:r>
            <a:r>
              <a:rPr lang="en-US" altLang="ko-KR" dirty="0" smtClean="0"/>
              <a:t>PMS</a:t>
            </a:r>
            <a:r>
              <a:rPr lang="ko-KR" altLang="en-US" dirty="0" smtClean="0"/>
              <a:t>에 불만을 갖고 새로운 </a:t>
            </a:r>
            <a:r>
              <a:rPr lang="en-US" altLang="ko-KR" dirty="0" smtClean="0"/>
              <a:t>PMS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프로그램을 모색했습니다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그러나 시중에 나와 있는 제품 중에서도 마음에 드는 것도 없었고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저희에게 개발을 요구하였습니다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왜 그랬는지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고객이 원하는 </a:t>
            </a:r>
            <a:r>
              <a:rPr lang="en-US" altLang="ko-KR" baseline="0" dirty="0" smtClean="0"/>
              <a:t>PMS</a:t>
            </a:r>
            <a:r>
              <a:rPr lang="ko-KR" altLang="en-US" baseline="0" dirty="0" smtClean="0"/>
              <a:t>는 무엇이었고 따라서 저희에게 어떤 것을 요구하였는지 한번 살펴봅시다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09BC7-79FC-4926-A645-D5135592A18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127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저희가 이번에 요구 받은 제품은 프로젝트 매니지먼트 시스템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약자로 </a:t>
            </a:r>
            <a:r>
              <a:rPr lang="en-US" altLang="ko-KR" baseline="0" dirty="0" smtClean="0"/>
              <a:t>PMS</a:t>
            </a:r>
            <a:r>
              <a:rPr lang="ko-KR" altLang="en-US" baseline="0" dirty="0" smtClean="0"/>
              <a:t>라 불리는 것입니다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dirty="0" smtClean="0"/>
              <a:t>PMS</a:t>
            </a:r>
            <a:r>
              <a:rPr lang="ko-KR" altLang="en-US" dirty="0" smtClean="0"/>
              <a:t>는 프로젝트의 계획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일정표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진척 등의 관리를 지원하는 시스템 전체를 말합니다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화면에 나온 것은 마이크로소프트의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프로젝트</a:t>
            </a:r>
            <a:r>
              <a:rPr lang="en-US" altLang="ko-KR" dirty="0" smtClean="0"/>
              <a:t>”</a:t>
            </a:r>
            <a:r>
              <a:rPr lang="ko-KR" altLang="en-US" dirty="0" smtClean="0"/>
              <a:t>라는 제품인데요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작은 화면이라 잘 </a:t>
            </a:r>
            <a:r>
              <a:rPr lang="ko-KR" altLang="en-US" dirty="0" err="1" smtClean="0"/>
              <a:t>안보이는데도</a:t>
            </a:r>
            <a:r>
              <a:rPr lang="ko-KR" altLang="en-US" dirty="0" smtClean="0"/>
              <a:t> 감을 잡을 수 있도록 </a:t>
            </a:r>
            <a:r>
              <a:rPr lang="en-US" altLang="ko-KR" dirty="0" smtClean="0"/>
              <a:t>PMS</a:t>
            </a:r>
            <a:r>
              <a:rPr lang="ko-KR" altLang="en-US" dirty="0" smtClean="0"/>
              <a:t>를 잘 요약해서 보여주고 있죠</a:t>
            </a:r>
            <a:endParaRPr lang="en-US" altLang="ko-KR" dirty="0" smtClean="0"/>
          </a:p>
          <a:p>
            <a:r>
              <a:rPr lang="ko-KR" altLang="en-US" dirty="0" smtClean="0"/>
              <a:t>프로젝트를 색깔 별로</a:t>
            </a:r>
            <a:r>
              <a:rPr lang="ko-KR" altLang="en-US" baseline="0" dirty="0" smtClean="0"/>
              <a:t> 차트로 표시 하고 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일정이나 분배되는 </a:t>
            </a:r>
            <a:r>
              <a:rPr lang="ko-KR" altLang="en-US" baseline="0" dirty="0" err="1" smtClean="0"/>
              <a:t>테스크들을</a:t>
            </a:r>
            <a:r>
              <a:rPr lang="ko-KR" altLang="en-US" baseline="0" dirty="0" smtClean="0"/>
              <a:t> 개인 </a:t>
            </a:r>
            <a:r>
              <a:rPr lang="ko-KR" altLang="en-US" baseline="0" dirty="0" err="1" smtClean="0"/>
              <a:t>폰으로</a:t>
            </a:r>
            <a:r>
              <a:rPr lang="ko-KR" altLang="en-US" baseline="0" dirty="0" smtClean="0"/>
              <a:t> 전송까지 해 주고 있네요</a:t>
            </a:r>
            <a:endParaRPr lang="en-US" altLang="ko-KR" baseline="0" dirty="0" smtClean="0"/>
          </a:p>
          <a:p>
            <a:r>
              <a:rPr lang="ko-KR" altLang="en-US" dirty="0" smtClean="0"/>
              <a:t>고객은 기존에 사용하던 </a:t>
            </a:r>
            <a:r>
              <a:rPr lang="en-US" altLang="ko-KR" dirty="0" smtClean="0"/>
              <a:t>PMS</a:t>
            </a:r>
            <a:r>
              <a:rPr lang="ko-KR" altLang="en-US" dirty="0" smtClean="0"/>
              <a:t>에 불만을 갖고 새로운 </a:t>
            </a:r>
            <a:r>
              <a:rPr lang="en-US" altLang="ko-KR" dirty="0" smtClean="0"/>
              <a:t>PMS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프로그램을 모색했습니다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그러나 시중에 나와 있는 제품 중에서도 마음에 드는 것도 없었고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저희에게 개발을 요구하였습니다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왜 그랬는지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고객이 원하는 </a:t>
            </a:r>
            <a:r>
              <a:rPr lang="en-US" altLang="ko-KR" baseline="0" dirty="0" smtClean="0"/>
              <a:t>PMS</a:t>
            </a:r>
            <a:r>
              <a:rPr lang="ko-KR" altLang="en-US" baseline="0" dirty="0" smtClean="0"/>
              <a:t>는 무엇이었고 따라서 저희에게 어떤 것을 요구하였는지 한번 살펴봅시다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09BC7-79FC-4926-A645-D5135592A18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527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 결과 이 중 몇몇 내용에서 고객이 진짜</a:t>
            </a:r>
            <a:r>
              <a:rPr lang="ko-KR" altLang="en-US" baseline="0" dirty="0" smtClean="0"/>
              <a:t> 원하는 </a:t>
            </a:r>
            <a:r>
              <a:rPr lang="en-US" altLang="ko-KR" baseline="0" dirty="0" smtClean="0"/>
              <a:t>PMS</a:t>
            </a:r>
            <a:r>
              <a:rPr lang="ko-KR" altLang="en-US" baseline="0" dirty="0" smtClean="0"/>
              <a:t>의 핵심을 유추하고 요구사항을 새로 정리하였습니다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err="1" smtClean="0"/>
              <a:t>보고싶은</a:t>
            </a:r>
            <a:r>
              <a:rPr lang="ko-KR" altLang="en-US" dirty="0" smtClean="0"/>
              <a:t> 팀</a:t>
            </a:r>
            <a:r>
              <a:rPr lang="en-US" altLang="ko-KR" dirty="0" smtClean="0"/>
              <a:t>/</a:t>
            </a:r>
            <a:r>
              <a:rPr lang="ko-KR" altLang="en-US" dirty="0" smtClean="0"/>
              <a:t>프로젝트만 볼 수 있게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 순으로 보기 쉽도록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그 동안 바뀐 점들의 일시와 사유가 잘 표시 되는 </a:t>
            </a:r>
            <a:r>
              <a:rPr lang="en-US" altLang="ko-KR" baseline="0" dirty="0" smtClean="0"/>
              <a:t>PMS</a:t>
            </a:r>
            <a:r>
              <a:rPr lang="ko-KR" altLang="en-US" baseline="0" dirty="0" smtClean="0"/>
              <a:t>를 개발 해야 한다는 결론에 도달하였고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이 기능들을 웹 서버를 통해 구현하여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각각의 부서에서 공유 할 수 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변경 사항들이 자동으로 취합 될 수 있도록 개발해야 한다고 목표를 설정했습니다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여기까지 서론</a:t>
            </a:r>
            <a:r>
              <a:rPr lang="en-US" altLang="ko-KR" dirty="0" smtClean="0"/>
              <a:t>. 3</a:t>
            </a:r>
            <a:r>
              <a:rPr lang="ko-KR" altLang="en-US" dirty="0" smtClean="0"/>
              <a:t>분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09BC7-79FC-4926-A645-D5135592A189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729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 결과 이 중 몇몇 내용에서 고객이 진짜</a:t>
            </a:r>
            <a:r>
              <a:rPr lang="ko-KR" altLang="en-US" baseline="0" dirty="0" smtClean="0"/>
              <a:t> 원하는 </a:t>
            </a:r>
            <a:r>
              <a:rPr lang="en-US" altLang="ko-KR" baseline="0" dirty="0" smtClean="0"/>
              <a:t>PMS</a:t>
            </a:r>
            <a:r>
              <a:rPr lang="ko-KR" altLang="en-US" baseline="0" dirty="0" smtClean="0"/>
              <a:t>의 핵심을 유추하고 요구사항을 새로 정리하였습니다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err="1" smtClean="0"/>
              <a:t>보고싶은</a:t>
            </a:r>
            <a:r>
              <a:rPr lang="ko-KR" altLang="en-US" dirty="0" smtClean="0"/>
              <a:t> 팀</a:t>
            </a:r>
            <a:r>
              <a:rPr lang="en-US" altLang="ko-KR" dirty="0" smtClean="0"/>
              <a:t>/</a:t>
            </a:r>
            <a:r>
              <a:rPr lang="ko-KR" altLang="en-US" dirty="0" smtClean="0"/>
              <a:t>프로젝트만 볼 수 있게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 순으로 보기 쉽도록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그 동안 바뀐 점들의 일시와 사유가 잘 표시 되는 </a:t>
            </a:r>
            <a:r>
              <a:rPr lang="en-US" altLang="ko-KR" baseline="0" dirty="0" smtClean="0"/>
              <a:t>PMS</a:t>
            </a:r>
            <a:r>
              <a:rPr lang="ko-KR" altLang="en-US" baseline="0" dirty="0" smtClean="0"/>
              <a:t>를 개발 해야 한다는 결론에 도달하였고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이 기능들을 웹 서버를 통해 구현하여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각각의 부서에서 공유 할 수 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변경 사항들이 자동으로 취합 될 수 있도록 개발해야 한다고 목표를 설정했습니다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여기까지 서론</a:t>
            </a:r>
            <a:r>
              <a:rPr lang="en-US" altLang="ko-KR" dirty="0" smtClean="0"/>
              <a:t>. 3</a:t>
            </a:r>
            <a:r>
              <a:rPr lang="ko-KR" altLang="en-US" dirty="0" smtClean="0"/>
              <a:t>분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09BC7-79FC-4926-A645-D5135592A189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751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 결과 이 중 몇몇 내용에서 고객이 진짜</a:t>
            </a:r>
            <a:r>
              <a:rPr lang="ko-KR" altLang="en-US" baseline="0" dirty="0" smtClean="0"/>
              <a:t> 원하는 </a:t>
            </a:r>
            <a:r>
              <a:rPr lang="en-US" altLang="ko-KR" baseline="0" dirty="0" smtClean="0"/>
              <a:t>PMS</a:t>
            </a:r>
            <a:r>
              <a:rPr lang="ko-KR" altLang="en-US" baseline="0" dirty="0" smtClean="0"/>
              <a:t>의 핵심을 유추하고 요구사항을 새로 정리하였습니다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err="1" smtClean="0"/>
              <a:t>보고싶은</a:t>
            </a:r>
            <a:r>
              <a:rPr lang="ko-KR" altLang="en-US" dirty="0" smtClean="0"/>
              <a:t> 팀</a:t>
            </a:r>
            <a:r>
              <a:rPr lang="en-US" altLang="ko-KR" dirty="0" smtClean="0"/>
              <a:t>/</a:t>
            </a:r>
            <a:r>
              <a:rPr lang="ko-KR" altLang="en-US" dirty="0" smtClean="0"/>
              <a:t>프로젝트만 볼 수 있게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 순으로 보기 쉽도록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그 동안 바뀐 점들의 일시와 사유가 잘 표시 되는 </a:t>
            </a:r>
            <a:r>
              <a:rPr lang="en-US" altLang="ko-KR" baseline="0" dirty="0" smtClean="0"/>
              <a:t>PMS</a:t>
            </a:r>
            <a:r>
              <a:rPr lang="ko-KR" altLang="en-US" baseline="0" dirty="0" smtClean="0"/>
              <a:t>를 개발 해야 한다는 결론에 도달하였고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이 기능들을 웹 서버를 통해 구현하여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각각의 부서에서 공유 할 수 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변경 사항들이 자동으로 취합 될 수 있도록 개발해야 한다고 목표를 설정했습니다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여기까지 서론</a:t>
            </a:r>
            <a:r>
              <a:rPr lang="en-US" altLang="ko-KR" dirty="0" smtClean="0"/>
              <a:t>. 3</a:t>
            </a:r>
            <a:r>
              <a:rPr lang="ko-KR" altLang="en-US" dirty="0" smtClean="0"/>
              <a:t>분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09BC7-79FC-4926-A645-D5135592A189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538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 결과 이 중 몇몇 내용에서 고객이 진짜</a:t>
            </a:r>
            <a:r>
              <a:rPr lang="ko-KR" altLang="en-US" baseline="0" dirty="0" smtClean="0"/>
              <a:t> 원하는 </a:t>
            </a:r>
            <a:r>
              <a:rPr lang="en-US" altLang="ko-KR" baseline="0" dirty="0" smtClean="0"/>
              <a:t>PMS</a:t>
            </a:r>
            <a:r>
              <a:rPr lang="ko-KR" altLang="en-US" baseline="0" dirty="0" smtClean="0"/>
              <a:t>의 핵심을 유추하고 요구사항을 새로 정리하였습니다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err="1" smtClean="0"/>
              <a:t>보고싶은</a:t>
            </a:r>
            <a:r>
              <a:rPr lang="ko-KR" altLang="en-US" dirty="0" smtClean="0"/>
              <a:t> 팀</a:t>
            </a:r>
            <a:r>
              <a:rPr lang="en-US" altLang="ko-KR" dirty="0" smtClean="0"/>
              <a:t>/</a:t>
            </a:r>
            <a:r>
              <a:rPr lang="ko-KR" altLang="en-US" dirty="0" smtClean="0"/>
              <a:t>프로젝트만 볼 수 있게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 순으로 보기 쉽도록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그 동안 바뀐 점들의 일시와 사유가 잘 표시 되는 </a:t>
            </a:r>
            <a:r>
              <a:rPr lang="en-US" altLang="ko-KR" baseline="0" dirty="0" smtClean="0"/>
              <a:t>PMS</a:t>
            </a:r>
            <a:r>
              <a:rPr lang="ko-KR" altLang="en-US" baseline="0" dirty="0" smtClean="0"/>
              <a:t>를 개발 해야 한다는 결론에 도달하였고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이 기능들을 웹 서버를 통해 구현하여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각각의 부서에서 공유 할 수 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변경 사항들이 자동으로 취합 될 수 있도록 개발해야 한다고 목표를 설정했습니다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여기까지 서론</a:t>
            </a:r>
            <a:r>
              <a:rPr lang="en-US" altLang="ko-KR" dirty="0" smtClean="0"/>
              <a:t>. 3</a:t>
            </a:r>
            <a:r>
              <a:rPr lang="ko-KR" altLang="en-US" dirty="0" smtClean="0"/>
              <a:t>분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09BC7-79FC-4926-A645-D5135592A189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55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저희가 이번에 요구 받은 제품은 프로젝트 매니지먼트 시스템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약자로 </a:t>
            </a:r>
            <a:r>
              <a:rPr lang="en-US" altLang="ko-KR" baseline="0" dirty="0" smtClean="0"/>
              <a:t>PMS</a:t>
            </a:r>
            <a:r>
              <a:rPr lang="ko-KR" altLang="en-US" baseline="0" dirty="0" smtClean="0"/>
              <a:t>라 불리는 것입니다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dirty="0" smtClean="0"/>
              <a:t>PMS</a:t>
            </a:r>
            <a:r>
              <a:rPr lang="ko-KR" altLang="en-US" dirty="0" smtClean="0"/>
              <a:t>는 프로젝트의 계획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일정표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진척 등의 관리를 지원하는 시스템 전체를 말합니다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화면에 나온 것은 마이크로소프트의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프로젝트</a:t>
            </a:r>
            <a:r>
              <a:rPr lang="en-US" altLang="ko-KR" dirty="0" smtClean="0"/>
              <a:t>”</a:t>
            </a:r>
            <a:r>
              <a:rPr lang="ko-KR" altLang="en-US" dirty="0" smtClean="0"/>
              <a:t>라는 제품인데요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작은 화면이라 잘 </a:t>
            </a:r>
            <a:r>
              <a:rPr lang="ko-KR" altLang="en-US" dirty="0" err="1" smtClean="0"/>
              <a:t>안보이는데도</a:t>
            </a:r>
            <a:r>
              <a:rPr lang="ko-KR" altLang="en-US" dirty="0" smtClean="0"/>
              <a:t> 감을 잡을 수 있도록 </a:t>
            </a:r>
            <a:r>
              <a:rPr lang="en-US" altLang="ko-KR" dirty="0" smtClean="0"/>
              <a:t>PMS</a:t>
            </a:r>
            <a:r>
              <a:rPr lang="ko-KR" altLang="en-US" dirty="0" smtClean="0"/>
              <a:t>를 잘 요약해서 보여주고 있죠</a:t>
            </a:r>
            <a:endParaRPr lang="en-US" altLang="ko-KR" dirty="0" smtClean="0"/>
          </a:p>
          <a:p>
            <a:r>
              <a:rPr lang="ko-KR" altLang="en-US" dirty="0" smtClean="0"/>
              <a:t>프로젝트를 색깔 별로</a:t>
            </a:r>
            <a:r>
              <a:rPr lang="ko-KR" altLang="en-US" baseline="0" dirty="0" smtClean="0"/>
              <a:t> 차트로 표시 하고 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일정이나 분배되는 </a:t>
            </a:r>
            <a:r>
              <a:rPr lang="ko-KR" altLang="en-US" baseline="0" dirty="0" err="1" smtClean="0"/>
              <a:t>테스크들을</a:t>
            </a:r>
            <a:r>
              <a:rPr lang="ko-KR" altLang="en-US" baseline="0" dirty="0" smtClean="0"/>
              <a:t> 개인 </a:t>
            </a:r>
            <a:r>
              <a:rPr lang="ko-KR" altLang="en-US" baseline="0" dirty="0" err="1" smtClean="0"/>
              <a:t>폰으로</a:t>
            </a:r>
            <a:r>
              <a:rPr lang="ko-KR" altLang="en-US" baseline="0" dirty="0" smtClean="0"/>
              <a:t> 전송까지 해 주고 있네요</a:t>
            </a:r>
            <a:endParaRPr lang="en-US" altLang="ko-KR" baseline="0" dirty="0" smtClean="0"/>
          </a:p>
          <a:p>
            <a:r>
              <a:rPr lang="ko-KR" altLang="en-US" dirty="0" smtClean="0"/>
              <a:t>고객은 기존에 사용하던 </a:t>
            </a:r>
            <a:r>
              <a:rPr lang="en-US" altLang="ko-KR" dirty="0" smtClean="0"/>
              <a:t>PMS</a:t>
            </a:r>
            <a:r>
              <a:rPr lang="ko-KR" altLang="en-US" dirty="0" smtClean="0"/>
              <a:t>에 불만을 갖고 새로운 </a:t>
            </a:r>
            <a:r>
              <a:rPr lang="en-US" altLang="ko-KR" dirty="0" smtClean="0"/>
              <a:t>PMS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프로그램을 모색했습니다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그러나 시중에 나와 있는 제품 중에서도 마음에 드는 것도 없었고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저희에게 개발을 요구하였습니다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왜 그랬는지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고객이 원하는 </a:t>
            </a:r>
            <a:r>
              <a:rPr lang="en-US" altLang="ko-KR" baseline="0" dirty="0" smtClean="0"/>
              <a:t>PMS</a:t>
            </a:r>
            <a:r>
              <a:rPr lang="ko-KR" altLang="en-US" baseline="0" dirty="0" smtClean="0"/>
              <a:t>는 무엇이었고 따라서 저희에게 어떤 것을 요구하였는지 한번 살펴봅시다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09BC7-79FC-4926-A645-D5135592A18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38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저희가 이번에 요구 받은 제품은 프로젝트 매니지먼트 시스템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약자로 </a:t>
            </a:r>
            <a:r>
              <a:rPr lang="en-US" altLang="ko-KR" baseline="0" dirty="0" smtClean="0"/>
              <a:t>PMS</a:t>
            </a:r>
            <a:r>
              <a:rPr lang="ko-KR" altLang="en-US" baseline="0" dirty="0" smtClean="0"/>
              <a:t>라 불리는 것입니다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dirty="0" smtClean="0"/>
              <a:t>PMS</a:t>
            </a:r>
            <a:r>
              <a:rPr lang="ko-KR" altLang="en-US" dirty="0" smtClean="0"/>
              <a:t>는 프로젝트의 계획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일정표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진척 등의 관리를 지원하는 시스템 전체를 말합니다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화면에 나온 것은 마이크로소프트의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프로젝트</a:t>
            </a:r>
            <a:r>
              <a:rPr lang="en-US" altLang="ko-KR" dirty="0" smtClean="0"/>
              <a:t>”</a:t>
            </a:r>
            <a:r>
              <a:rPr lang="ko-KR" altLang="en-US" dirty="0" smtClean="0"/>
              <a:t>라는 제품인데요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작은 화면이라 잘 </a:t>
            </a:r>
            <a:r>
              <a:rPr lang="ko-KR" altLang="en-US" dirty="0" err="1" smtClean="0"/>
              <a:t>안보이는데도</a:t>
            </a:r>
            <a:r>
              <a:rPr lang="ko-KR" altLang="en-US" dirty="0" smtClean="0"/>
              <a:t> 감을 잡을 수 있도록 </a:t>
            </a:r>
            <a:r>
              <a:rPr lang="en-US" altLang="ko-KR" dirty="0" smtClean="0"/>
              <a:t>PMS</a:t>
            </a:r>
            <a:r>
              <a:rPr lang="ko-KR" altLang="en-US" dirty="0" smtClean="0"/>
              <a:t>를 잘 요약해서 보여주고 있죠</a:t>
            </a:r>
            <a:endParaRPr lang="en-US" altLang="ko-KR" dirty="0" smtClean="0"/>
          </a:p>
          <a:p>
            <a:r>
              <a:rPr lang="ko-KR" altLang="en-US" dirty="0" smtClean="0"/>
              <a:t>프로젝트를 색깔 별로</a:t>
            </a:r>
            <a:r>
              <a:rPr lang="ko-KR" altLang="en-US" baseline="0" dirty="0" smtClean="0"/>
              <a:t> 차트로 표시 하고 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일정이나 분배되는 </a:t>
            </a:r>
            <a:r>
              <a:rPr lang="ko-KR" altLang="en-US" baseline="0" dirty="0" err="1" smtClean="0"/>
              <a:t>테스크들을</a:t>
            </a:r>
            <a:r>
              <a:rPr lang="ko-KR" altLang="en-US" baseline="0" dirty="0" smtClean="0"/>
              <a:t> 개인 </a:t>
            </a:r>
            <a:r>
              <a:rPr lang="ko-KR" altLang="en-US" baseline="0" dirty="0" err="1" smtClean="0"/>
              <a:t>폰으로</a:t>
            </a:r>
            <a:r>
              <a:rPr lang="ko-KR" altLang="en-US" baseline="0" dirty="0" smtClean="0"/>
              <a:t> 전송까지 해 주고 있네요</a:t>
            </a:r>
            <a:endParaRPr lang="en-US" altLang="ko-KR" baseline="0" dirty="0" smtClean="0"/>
          </a:p>
          <a:p>
            <a:r>
              <a:rPr lang="ko-KR" altLang="en-US" dirty="0" smtClean="0"/>
              <a:t>고객은 기존에 사용하던 </a:t>
            </a:r>
            <a:r>
              <a:rPr lang="en-US" altLang="ko-KR" dirty="0" smtClean="0"/>
              <a:t>PMS</a:t>
            </a:r>
            <a:r>
              <a:rPr lang="ko-KR" altLang="en-US" dirty="0" smtClean="0"/>
              <a:t>에 불만을 갖고 새로운 </a:t>
            </a:r>
            <a:r>
              <a:rPr lang="en-US" altLang="ko-KR" dirty="0" smtClean="0"/>
              <a:t>PMS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프로그램을 모색했습니다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그러나 시중에 나와 있는 제품 중에서도 마음에 드는 것도 없었고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저희에게 개발을 요구하였습니다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왜 그랬는지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고객이 원하는 </a:t>
            </a:r>
            <a:r>
              <a:rPr lang="en-US" altLang="ko-KR" baseline="0" dirty="0" smtClean="0"/>
              <a:t>PMS</a:t>
            </a:r>
            <a:r>
              <a:rPr lang="ko-KR" altLang="en-US" baseline="0" dirty="0" smtClean="0"/>
              <a:t>는 무엇이었고 따라서 저희에게 어떤 것을 요구하였는지 한번 살펴봅시다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09BC7-79FC-4926-A645-D5135592A18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892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12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Layouts/_rels/slideLayout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1.jpeg"/><Relationship Id="rId21" Type="http://schemas.openxmlformats.org/officeDocument/2006/relationships/image" Target="../media/image36.jpeg"/><Relationship Id="rId42" Type="http://schemas.openxmlformats.org/officeDocument/2006/relationships/image" Target="../media/image56.jpeg"/><Relationship Id="rId47" Type="http://schemas.openxmlformats.org/officeDocument/2006/relationships/image" Target="../media/image61.jpeg"/><Relationship Id="rId63" Type="http://schemas.openxmlformats.org/officeDocument/2006/relationships/image" Target="../media/image76.png"/><Relationship Id="rId68" Type="http://schemas.openxmlformats.org/officeDocument/2006/relationships/image" Target="../media/image81.jpeg"/><Relationship Id="rId84" Type="http://schemas.openxmlformats.org/officeDocument/2006/relationships/image" Target="../media/image96.png"/><Relationship Id="rId89" Type="http://schemas.openxmlformats.org/officeDocument/2006/relationships/hyperlink" Target="http://www.google.co.kr/url?sa=i&amp;rct=j&amp;q=&amp;esrc=s&amp;source=images&amp;cd=&amp;ved=0ahUKEwi9xPvL47DLAhWjIaYKHSewDO8QjRwIBw&amp;url=http://www.incruit.com/company/464012&amp;psig=AFQjCNEITwUHn94G_QWLLzYcqnWEVTv91A&amp;ust=1457515792883368" TargetMode="External"/><Relationship Id="rId112" Type="http://schemas.openxmlformats.org/officeDocument/2006/relationships/image" Target="../media/image120.png"/><Relationship Id="rId16" Type="http://schemas.openxmlformats.org/officeDocument/2006/relationships/image" Target="../media/image31.png"/><Relationship Id="rId107" Type="http://schemas.openxmlformats.org/officeDocument/2006/relationships/image" Target="../media/image115.png"/><Relationship Id="rId11" Type="http://schemas.openxmlformats.org/officeDocument/2006/relationships/image" Target="../media/image26.png"/><Relationship Id="rId32" Type="http://schemas.openxmlformats.org/officeDocument/2006/relationships/image" Target="../media/image46.png"/><Relationship Id="rId37" Type="http://schemas.openxmlformats.org/officeDocument/2006/relationships/image" Target="../media/image51.png"/><Relationship Id="rId53" Type="http://schemas.openxmlformats.org/officeDocument/2006/relationships/image" Target="../media/image67.jpeg"/><Relationship Id="rId58" Type="http://schemas.openxmlformats.org/officeDocument/2006/relationships/image" Target="../media/image71.jpeg"/><Relationship Id="rId74" Type="http://schemas.openxmlformats.org/officeDocument/2006/relationships/image" Target="../media/image87.png"/><Relationship Id="rId79" Type="http://schemas.openxmlformats.org/officeDocument/2006/relationships/image" Target="../media/image92.png"/><Relationship Id="rId102" Type="http://schemas.openxmlformats.org/officeDocument/2006/relationships/image" Target="../media/image110.png"/><Relationship Id="rId5" Type="http://schemas.openxmlformats.org/officeDocument/2006/relationships/image" Target="../media/image20.png"/><Relationship Id="rId90" Type="http://schemas.openxmlformats.org/officeDocument/2006/relationships/image" Target="../media/image100.png"/><Relationship Id="rId95" Type="http://schemas.openxmlformats.org/officeDocument/2006/relationships/image" Target="../media/image104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Relationship Id="rId43" Type="http://schemas.openxmlformats.org/officeDocument/2006/relationships/image" Target="../media/image57.png"/><Relationship Id="rId48" Type="http://schemas.openxmlformats.org/officeDocument/2006/relationships/image" Target="../media/image62.jpeg"/><Relationship Id="rId64" Type="http://schemas.openxmlformats.org/officeDocument/2006/relationships/image" Target="../media/image77.jpeg"/><Relationship Id="rId69" Type="http://schemas.openxmlformats.org/officeDocument/2006/relationships/image" Target="../media/image82.png"/><Relationship Id="rId113" Type="http://schemas.openxmlformats.org/officeDocument/2006/relationships/image" Target="../media/image121.png"/><Relationship Id="rId80" Type="http://schemas.openxmlformats.org/officeDocument/2006/relationships/image" Target="../media/image93.jpeg"/><Relationship Id="rId85" Type="http://schemas.openxmlformats.org/officeDocument/2006/relationships/hyperlink" Target="http://www.google.co.kr/url?sa=i&amp;rct=j&amp;q=&amp;esrc=s&amp;source=images&amp;cd=&amp;ved=0ahUKEwi32bXd47DLAhWiKaYKHStaDkoQjRwIBw&amp;url=http://www.saramin.co.kr/zf_user/bbs-tong/view/com_idx/17394&amp;bvm=bv.116274245,d.dGY&amp;psig=AFQjCNE_kepHDqQ-GEOGFPMR_MmUYez4LQ&amp;ust=1457515821990968" TargetMode="External"/><Relationship Id="rId12" Type="http://schemas.openxmlformats.org/officeDocument/2006/relationships/image" Target="../media/image27.gif"/><Relationship Id="rId17" Type="http://schemas.openxmlformats.org/officeDocument/2006/relationships/image" Target="../media/image32.png"/><Relationship Id="rId33" Type="http://schemas.openxmlformats.org/officeDocument/2006/relationships/image" Target="../media/image47.png"/><Relationship Id="rId38" Type="http://schemas.openxmlformats.org/officeDocument/2006/relationships/image" Target="../media/image52.png"/><Relationship Id="rId59" Type="http://schemas.openxmlformats.org/officeDocument/2006/relationships/image" Target="../media/image72.png"/><Relationship Id="rId103" Type="http://schemas.openxmlformats.org/officeDocument/2006/relationships/image" Target="../media/image111.png"/><Relationship Id="rId108" Type="http://schemas.openxmlformats.org/officeDocument/2006/relationships/image" Target="../media/image116.gif"/><Relationship Id="rId54" Type="http://schemas.openxmlformats.org/officeDocument/2006/relationships/image" Target="../media/image68.jpeg"/><Relationship Id="rId70" Type="http://schemas.openxmlformats.org/officeDocument/2006/relationships/image" Target="../media/image83.png"/><Relationship Id="rId75" Type="http://schemas.openxmlformats.org/officeDocument/2006/relationships/image" Target="../media/image88.jpeg"/><Relationship Id="rId91" Type="http://schemas.openxmlformats.org/officeDocument/2006/relationships/hyperlink" Target="http://www.google.co.kr/url?sa=i&amp;rct=j&amp;q=&amp;esrc=s&amp;source=images&amp;cd=&amp;ved=0ahUKEwiDuYCf57DLAhUjGqYKHU10BwMQjRwIBw&amp;url=http://www.kyungshin.co.kr/&amp;bvm=bv.116274245,d.dGY&amp;psig=AFQjCNGamGC9F9emMPErtGefAl9aSfXFfA&amp;ust=1457516771348488" TargetMode="External"/><Relationship Id="rId96" Type="http://schemas.openxmlformats.org/officeDocument/2006/relationships/hyperlink" Target="http://www.google.co.kr/url?sa=i&amp;rct=j&amp;q=&amp;esrc=s&amp;source=images&amp;cd=&amp;ved=0ahUKEwjx6Z_957DLAhXF26YKHU4GDzMQjRwIBw&amp;url=http://iedcom.com/main.php?mm=s13&amp;bvm=bv.116274245,d.dGY&amp;psig=AFQjCNG_NimY8fzUQRZCQB2Wt-3DOjQ_mw&amp;ust=1457516935755009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28" Type="http://schemas.openxmlformats.org/officeDocument/2006/relationships/image" Target="../media/image43.png"/><Relationship Id="rId36" Type="http://schemas.openxmlformats.org/officeDocument/2006/relationships/image" Target="../media/image50.png"/><Relationship Id="rId49" Type="http://schemas.openxmlformats.org/officeDocument/2006/relationships/image" Target="../media/image63.png"/><Relationship Id="rId57" Type="http://schemas.openxmlformats.org/officeDocument/2006/relationships/image" Target="../media/image70.png"/><Relationship Id="rId106" Type="http://schemas.openxmlformats.org/officeDocument/2006/relationships/image" Target="../media/image114.png"/><Relationship Id="rId114" Type="http://schemas.openxmlformats.org/officeDocument/2006/relationships/image" Target="../media/image122.png"/><Relationship Id="rId10" Type="http://schemas.openxmlformats.org/officeDocument/2006/relationships/image" Target="../media/image25.png"/><Relationship Id="rId31" Type="http://schemas.openxmlformats.org/officeDocument/2006/relationships/image" Target="../media/image45.jpeg"/><Relationship Id="rId44" Type="http://schemas.openxmlformats.org/officeDocument/2006/relationships/image" Target="../media/image58.png"/><Relationship Id="rId52" Type="http://schemas.openxmlformats.org/officeDocument/2006/relationships/image" Target="../media/image66.png"/><Relationship Id="rId60" Type="http://schemas.openxmlformats.org/officeDocument/2006/relationships/image" Target="../media/image73.jpeg"/><Relationship Id="rId65" Type="http://schemas.openxmlformats.org/officeDocument/2006/relationships/image" Target="../media/image78.gif"/><Relationship Id="rId73" Type="http://schemas.openxmlformats.org/officeDocument/2006/relationships/image" Target="../media/image86.png"/><Relationship Id="rId78" Type="http://schemas.openxmlformats.org/officeDocument/2006/relationships/image" Target="../media/image91.png"/><Relationship Id="rId81" Type="http://schemas.openxmlformats.org/officeDocument/2006/relationships/image" Target="../media/image94.jpeg"/><Relationship Id="rId86" Type="http://schemas.openxmlformats.org/officeDocument/2006/relationships/image" Target="../media/image97.jpeg"/><Relationship Id="rId94" Type="http://schemas.openxmlformats.org/officeDocument/2006/relationships/image" Target="../media/image103.jpeg"/><Relationship Id="rId99" Type="http://schemas.openxmlformats.org/officeDocument/2006/relationships/image" Target="../media/image107.jpeg"/><Relationship Id="rId101" Type="http://schemas.openxmlformats.org/officeDocument/2006/relationships/image" Target="../media/image109.gif"/><Relationship Id="rId4" Type="http://schemas.openxmlformats.org/officeDocument/2006/relationships/image" Target="../media/image3.png"/><Relationship Id="rId9" Type="http://schemas.openxmlformats.org/officeDocument/2006/relationships/image" Target="../media/image24.jpe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9" Type="http://schemas.openxmlformats.org/officeDocument/2006/relationships/image" Target="../media/image53.png"/><Relationship Id="rId109" Type="http://schemas.openxmlformats.org/officeDocument/2006/relationships/image" Target="../media/image117.png"/><Relationship Id="rId34" Type="http://schemas.openxmlformats.org/officeDocument/2006/relationships/image" Target="../media/image48.png"/><Relationship Id="rId50" Type="http://schemas.openxmlformats.org/officeDocument/2006/relationships/image" Target="../media/image64.png"/><Relationship Id="rId55" Type="http://schemas.openxmlformats.org/officeDocument/2006/relationships/hyperlink" Target="http://www.nipa.kr/" TargetMode="External"/><Relationship Id="rId76" Type="http://schemas.openxmlformats.org/officeDocument/2006/relationships/image" Target="../media/image89.jpeg"/><Relationship Id="rId97" Type="http://schemas.openxmlformats.org/officeDocument/2006/relationships/image" Target="../media/image105.png"/><Relationship Id="rId104" Type="http://schemas.openxmlformats.org/officeDocument/2006/relationships/image" Target="../media/image112.png"/><Relationship Id="rId7" Type="http://schemas.openxmlformats.org/officeDocument/2006/relationships/image" Target="../media/image22.png"/><Relationship Id="rId71" Type="http://schemas.openxmlformats.org/officeDocument/2006/relationships/image" Target="../media/image84.png"/><Relationship Id="rId92" Type="http://schemas.openxmlformats.org/officeDocument/2006/relationships/image" Target="../media/image101.gif"/><Relationship Id="rId2" Type="http://schemas.openxmlformats.org/officeDocument/2006/relationships/image" Target="../media/image7.png"/><Relationship Id="rId29" Type="http://schemas.openxmlformats.org/officeDocument/2006/relationships/hyperlink" Target="https://www.infraware.co.kr/eng/main.asp" TargetMode="External"/><Relationship Id="rId24" Type="http://schemas.openxmlformats.org/officeDocument/2006/relationships/image" Target="../media/image39.png"/><Relationship Id="rId40" Type="http://schemas.openxmlformats.org/officeDocument/2006/relationships/image" Target="../media/image54.png"/><Relationship Id="rId45" Type="http://schemas.openxmlformats.org/officeDocument/2006/relationships/image" Target="../media/image59.gif"/><Relationship Id="rId66" Type="http://schemas.openxmlformats.org/officeDocument/2006/relationships/image" Target="../media/image79.gif"/><Relationship Id="rId87" Type="http://schemas.openxmlformats.org/officeDocument/2006/relationships/image" Target="../media/image98.jpeg"/><Relationship Id="rId110" Type="http://schemas.openxmlformats.org/officeDocument/2006/relationships/image" Target="../media/image118.png"/><Relationship Id="rId115" Type="http://schemas.openxmlformats.org/officeDocument/2006/relationships/image" Target="../media/image123.png"/><Relationship Id="rId61" Type="http://schemas.openxmlformats.org/officeDocument/2006/relationships/image" Target="../media/image74.png"/><Relationship Id="rId82" Type="http://schemas.openxmlformats.org/officeDocument/2006/relationships/hyperlink" Target="http://www.google.co.kr/url?sa=i&amp;rct=j&amp;q=&amp;esrc=s&amp;source=images&amp;cd=&amp;ved=0ahUKEwi40NGGq7PLAhXhGKYKHWFsBPEQjRwIBw&amp;url=http://happyjob7.tistory.com/category/?page=3&amp;bvm=bv.116274245,d.cGc&amp;psig=AFQjCNEoh4apuUxzBXILGrCXNT69Ayc1lw&amp;ust=1457603693700457" TargetMode="External"/><Relationship Id="rId19" Type="http://schemas.openxmlformats.org/officeDocument/2006/relationships/image" Target="../media/image34.png"/><Relationship Id="rId14" Type="http://schemas.openxmlformats.org/officeDocument/2006/relationships/image" Target="../media/image29.png"/><Relationship Id="rId30" Type="http://schemas.openxmlformats.org/officeDocument/2006/relationships/image" Target="../media/image44.png"/><Relationship Id="rId35" Type="http://schemas.openxmlformats.org/officeDocument/2006/relationships/image" Target="../media/image49.png"/><Relationship Id="rId56" Type="http://schemas.openxmlformats.org/officeDocument/2006/relationships/image" Target="../media/image69.png"/><Relationship Id="rId77" Type="http://schemas.openxmlformats.org/officeDocument/2006/relationships/image" Target="../media/image90.png"/><Relationship Id="rId100" Type="http://schemas.openxmlformats.org/officeDocument/2006/relationships/image" Target="../media/image108.png"/><Relationship Id="rId105" Type="http://schemas.openxmlformats.org/officeDocument/2006/relationships/image" Target="../media/image113.png"/><Relationship Id="rId8" Type="http://schemas.openxmlformats.org/officeDocument/2006/relationships/image" Target="../media/image23.png"/><Relationship Id="rId51" Type="http://schemas.openxmlformats.org/officeDocument/2006/relationships/image" Target="../media/image65.png"/><Relationship Id="rId72" Type="http://schemas.openxmlformats.org/officeDocument/2006/relationships/image" Target="../media/image85.png"/><Relationship Id="rId93" Type="http://schemas.openxmlformats.org/officeDocument/2006/relationships/image" Target="../media/image102.jpeg"/><Relationship Id="rId98" Type="http://schemas.openxmlformats.org/officeDocument/2006/relationships/image" Target="../media/image106.png"/><Relationship Id="rId3" Type="http://schemas.openxmlformats.org/officeDocument/2006/relationships/image" Target="../media/image6.png"/><Relationship Id="rId25" Type="http://schemas.openxmlformats.org/officeDocument/2006/relationships/image" Target="../media/image40.png"/><Relationship Id="rId46" Type="http://schemas.openxmlformats.org/officeDocument/2006/relationships/image" Target="../media/image60.png"/><Relationship Id="rId67" Type="http://schemas.openxmlformats.org/officeDocument/2006/relationships/image" Target="../media/image80.png"/><Relationship Id="rId20" Type="http://schemas.openxmlformats.org/officeDocument/2006/relationships/image" Target="../media/image35.gif"/><Relationship Id="rId41" Type="http://schemas.openxmlformats.org/officeDocument/2006/relationships/image" Target="../media/image55.gif"/><Relationship Id="rId62" Type="http://schemas.openxmlformats.org/officeDocument/2006/relationships/image" Target="../media/image75.png"/><Relationship Id="rId83" Type="http://schemas.openxmlformats.org/officeDocument/2006/relationships/image" Target="../media/image95.jpeg"/><Relationship Id="rId88" Type="http://schemas.openxmlformats.org/officeDocument/2006/relationships/image" Target="../media/image99.jpeg"/><Relationship Id="rId111" Type="http://schemas.openxmlformats.org/officeDocument/2006/relationships/image" Target="../media/image11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mpany Identity">
    <p:bg>
      <p:bgPr>
        <a:gradFill rotWithShape="0">
          <a:gsLst>
            <a:gs pos="0">
              <a:srgbClr val="1B53A6"/>
            </a:gs>
            <a:gs pos="100000">
              <a:srgbClr val="10336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 userDrawn="1"/>
        </p:nvGrpSpPr>
        <p:grpSpPr>
          <a:xfrm>
            <a:off x="2627784" y="2546346"/>
            <a:ext cx="3888432" cy="1746750"/>
            <a:chOff x="2699791" y="2302861"/>
            <a:chExt cx="3755432" cy="1743710"/>
          </a:xfrm>
        </p:grpSpPr>
        <p:pic>
          <p:nvPicPr>
            <p:cNvPr id="6" name="Picture 2" descr="C:\Users\Jaesung\AppData\Local\Temp\BNZ.5657dfca1225ef6\슈어소프트 CI_2016_white.png"/>
            <p:cNvPicPr>
              <a:picLocks noChangeAspect="1" noChangeArrowheads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224"/>
            <a:stretch/>
          </p:blipFill>
          <p:spPr bwMode="auto">
            <a:xfrm>
              <a:off x="2699791" y="2348880"/>
              <a:ext cx="3062031" cy="1678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" descr="C:\Users\Jaesung\AppData\Local\Temp\BNZ.5657dfe7122d02f\슈어소프트 CI_2016_normal.png"/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563"/>
            <a:stretch/>
          </p:blipFill>
          <p:spPr bwMode="auto">
            <a:xfrm>
              <a:off x="5761821" y="2302861"/>
              <a:ext cx="693402" cy="1743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3036892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제목 슬라이드">
    <p:bg>
      <p:bgPr>
        <a:gradFill rotWithShape="0">
          <a:gsLst>
            <a:gs pos="0">
              <a:srgbClr val="1B53A6"/>
            </a:gs>
            <a:gs pos="100000">
              <a:srgbClr val="10336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42910" y="3114674"/>
            <a:ext cx="7858180" cy="600078"/>
          </a:xfrm>
        </p:spPr>
        <p:txBody>
          <a:bodyPr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 sz="3800" b="1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pPr lvl="0"/>
            <a:r>
              <a:rPr lang="ko-KR" altLang="en-US" noProof="0" dirty="0" smtClean="0">
                <a:sym typeface="Myriad Roman" pitchFamily="34" charset="0"/>
              </a:rPr>
              <a:t>마스터 제목 스타일 편집</a:t>
            </a:r>
            <a:endParaRPr lang="ko-KR" altLang="en-US" noProof="0" dirty="0">
              <a:sym typeface="Myriad Roman" pitchFamily="34" charset="0"/>
            </a:endParaRPr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12"/>
          </p:nvPr>
        </p:nvSpPr>
        <p:spPr>
          <a:xfrm>
            <a:off x="642910" y="3714752"/>
            <a:ext cx="7858180" cy="714375"/>
          </a:xfr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342900" marR="0" indent="-34290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 b="0" baseline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  <a:lvl2pPr>
              <a:defRPr sz="2400">
                <a:solidFill>
                  <a:schemeClr val="bg1">
                    <a:lumMod val="8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</a:lstStyle>
          <a:p>
            <a:pPr lvl="0"/>
            <a:r>
              <a:rPr lang="ko-KR" altLang="en-US" dirty="0" smtClean="0"/>
              <a:t>마스터 텍스트 </a:t>
            </a:r>
            <a:r>
              <a:rPr lang="ko-KR" altLang="en-US" smtClean="0"/>
              <a:t>스타일을 편집합니다</a:t>
            </a:r>
            <a:endParaRPr lang="en-US" altLang="ko-KR" smtClean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3"/>
          </p:nvPr>
        </p:nvSpPr>
        <p:spPr>
          <a:xfrm>
            <a:off x="642938" y="5072066"/>
            <a:ext cx="4214812" cy="1000140"/>
          </a:xfr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0" indent="0">
              <a:lnSpc>
                <a:spcPct val="100000"/>
              </a:lnSpc>
              <a:buNone/>
              <a:defRPr sz="1800" b="0" baseline="0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02868902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중간 제목 (간지)">
    <p:bg>
      <p:bgPr>
        <a:gradFill rotWithShape="0">
          <a:gsLst>
            <a:gs pos="0">
              <a:srgbClr val="EA5B1C"/>
            </a:gs>
            <a:gs pos="100000">
              <a:srgbClr val="8C3919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7"/>
          <p:cNvSpPr>
            <a:spLocks noGrp="1"/>
          </p:cNvSpPr>
          <p:nvPr>
            <p:ph type="title"/>
          </p:nvPr>
        </p:nvSpPr>
        <p:spPr>
          <a:xfrm>
            <a:off x="404108" y="146596"/>
            <a:ext cx="8344356" cy="546100"/>
          </a:xfrm>
        </p:spPr>
        <p:txBody>
          <a:bodyPr anchor="b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>
              <a:defRPr sz="3000" b="1">
                <a:solidFill>
                  <a:schemeClr val="bg1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967353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6550729"/>
            <a:ext cx="9144000" cy="307271"/>
            <a:chOff x="0" y="6586729"/>
            <a:chExt cx="9144000" cy="307271"/>
          </a:xfrm>
        </p:grpSpPr>
        <p:sp>
          <p:nvSpPr>
            <p:cNvPr id="7" name="직사각형 6"/>
            <p:cNvSpPr/>
            <p:nvPr/>
          </p:nvSpPr>
          <p:spPr>
            <a:xfrm>
              <a:off x="0" y="6606000"/>
              <a:ext cx="9144000" cy="28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6586729"/>
              <a:ext cx="9144000" cy="36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23850" y="6680751"/>
              <a:ext cx="1800000" cy="13849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  <a:scene3d>
                <a:camera prst="orthographicFront">
                  <a:rot lat="0" lon="0" rev="0"/>
                </a:camera>
                <a:lightRig rig="soft" dir="t"/>
              </a:scene3d>
              <a:sp3d prstMaterial="softEdge">
                <a:bevelT w="1270" h="127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indent="-12065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900" spc="0" baseline="0" dirty="0" err="1" smtClean="0"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itchFamily="34" charset="0"/>
                </a:rPr>
                <a:t>Suresoft</a:t>
              </a:r>
              <a:r>
                <a:rPr lang="en-US" altLang="ko-KR" sz="900" spc="0" baseline="0" dirty="0" smtClean="0"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itchFamily="34" charset="0"/>
                </a:rPr>
                <a:t> Technologies Inc.</a:t>
              </a:r>
            </a:p>
          </p:txBody>
        </p:sp>
      </p:grpSp>
      <p:sp>
        <p:nvSpPr>
          <p:cNvPr id="10" name="슬라이드 번호 개체 틀 3"/>
          <p:cNvSpPr txBox="1">
            <a:spLocks/>
          </p:cNvSpPr>
          <p:nvPr userDrawn="1"/>
        </p:nvSpPr>
        <p:spPr bwMode="auto">
          <a:xfrm>
            <a:off x="6383826" y="6640581"/>
            <a:ext cx="2423266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>
                <a:rot lat="0" lon="0" rev="0"/>
              </a:camera>
              <a:lightRig rig="soft" dir="t"/>
            </a:scene3d>
            <a:sp3d prstMaterial="softEdge">
              <a:bevelT w="1270" h="1270"/>
              <a:contourClr>
                <a:schemeClr val="accent4">
                  <a:alpha val="95000"/>
                </a:schemeClr>
              </a:contourClr>
            </a:sp3d>
          </a:bodyPr>
          <a:lstStyle>
            <a:defPPr>
              <a:defRPr lang="ko-KR"/>
            </a:defPPr>
            <a:lvl1pPr indent="-120650" fontAlgn="base" latinLnBrk="0">
              <a:spcBef>
                <a:spcPct val="0"/>
              </a:spcBef>
              <a:spcAft>
                <a:spcPct val="0"/>
              </a:spcAft>
              <a:defRPr sz="900" spc="30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defRPr>
            </a:lvl1pPr>
          </a:lstStyle>
          <a:p>
            <a:pPr lvl="0" algn="r"/>
            <a:fld id="{189EB3A3-BB94-4E0F-9DE5-D0C6BDAADEC9}" type="slidenum">
              <a:rPr lang="ko-KR" altLang="en-US" b="1" spc="0" baseline="0" noProof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pPr lvl="0" algn="r"/>
              <a:t>‹#›</a:t>
            </a:fld>
            <a:endParaRPr lang="en-US" altLang="ko-KR" b="1" spc="0" baseline="0" noProof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11" name="배경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36"/>
          <a:stretch/>
        </p:blipFill>
        <p:spPr>
          <a:xfrm>
            <a:off x="0" y="4156108"/>
            <a:ext cx="9144000" cy="2394436"/>
          </a:xfrm>
          <a:prstGeom prst="rect">
            <a:avLst/>
          </a:prstGeom>
        </p:spPr>
      </p:pic>
      <p:pic>
        <p:nvPicPr>
          <p:cNvPr id="19" name="Picture 2" descr="F:\JinMSun 작업\2014미선컴 백업\2. 레퍼런스 백업\2012프로젝트\LG CNS Entrue World 사장님 발표 프레젠테이션\work\png\81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51"/>
          <a:stretch/>
        </p:blipFill>
        <p:spPr bwMode="auto">
          <a:xfrm>
            <a:off x="4891177" y="4563374"/>
            <a:ext cx="4252823" cy="199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F:\JinMSun 작업\2014미선컴 백업\2. 레퍼런스 백업\2012프로젝트\LG CNS Entrue World 사장님 발표 프레젠테이션\work\png\81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639"/>
          <a:stretch/>
        </p:blipFill>
        <p:spPr bwMode="auto">
          <a:xfrm>
            <a:off x="1593794" y="4563374"/>
            <a:ext cx="3695420" cy="199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 descr="54.png"/>
          <p:cNvPicPr>
            <a:picLocks noChangeAspect="1"/>
          </p:cNvPicPr>
          <p:nvPr userDrawn="1"/>
        </p:nvPicPr>
        <p:blipFill rotWithShape="1">
          <a:blip r:embed="rId4" cstate="print">
            <a:lum contrast="7000"/>
          </a:blip>
          <a:srcRect l="20798"/>
          <a:stretch/>
        </p:blipFill>
        <p:spPr>
          <a:xfrm>
            <a:off x="0" y="909838"/>
            <a:ext cx="3683478" cy="564179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648" y="207577"/>
            <a:ext cx="864096" cy="38742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04"/>
          <a:stretch/>
        </p:blipFill>
        <p:spPr>
          <a:xfrm>
            <a:off x="367748" y="0"/>
            <a:ext cx="214615" cy="568454"/>
          </a:xfrm>
          <a:prstGeom prst="rect">
            <a:avLst/>
          </a:prstGeom>
          <a:noFill/>
          <a:ln>
            <a:noFill/>
          </a:ln>
          <a:effectLst>
            <a:outerShdw blurRad="25400" dist="12700" algn="l" rotWithShape="0">
              <a:prstClr val="black">
                <a:alpha val="26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4505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6550729"/>
            <a:ext cx="9144000" cy="307271"/>
            <a:chOff x="0" y="6586729"/>
            <a:chExt cx="9144000" cy="307271"/>
          </a:xfrm>
        </p:grpSpPr>
        <p:sp>
          <p:nvSpPr>
            <p:cNvPr id="7" name="직사각형 6"/>
            <p:cNvSpPr/>
            <p:nvPr/>
          </p:nvSpPr>
          <p:spPr>
            <a:xfrm>
              <a:off x="0" y="6606000"/>
              <a:ext cx="9144000" cy="28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6586729"/>
              <a:ext cx="9144000" cy="36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23850" y="6680751"/>
              <a:ext cx="1800000" cy="13849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  <a:scene3d>
                <a:camera prst="orthographicFront">
                  <a:rot lat="0" lon="0" rev="0"/>
                </a:camera>
                <a:lightRig rig="soft" dir="t"/>
              </a:scene3d>
              <a:sp3d prstMaterial="softEdge">
                <a:bevelT w="1270" h="127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indent="-12065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900" spc="0" baseline="0" dirty="0" err="1" smtClean="0"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itchFamily="34" charset="0"/>
                </a:rPr>
                <a:t>Suresoft</a:t>
              </a:r>
              <a:r>
                <a:rPr lang="en-US" altLang="ko-KR" sz="900" spc="0" baseline="0" dirty="0" smtClean="0"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itchFamily="34" charset="0"/>
                </a:rPr>
                <a:t> Technologies Inc.</a:t>
              </a:r>
            </a:p>
          </p:txBody>
        </p:sp>
      </p:grpSp>
      <p:sp>
        <p:nvSpPr>
          <p:cNvPr id="10" name="슬라이드 번호 개체 틀 3"/>
          <p:cNvSpPr txBox="1">
            <a:spLocks/>
          </p:cNvSpPr>
          <p:nvPr userDrawn="1"/>
        </p:nvSpPr>
        <p:spPr bwMode="auto">
          <a:xfrm>
            <a:off x="6383826" y="6640581"/>
            <a:ext cx="2423266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>
                <a:rot lat="0" lon="0" rev="0"/>
              </a:camera>
              <a:lightRig rig="soft" dir="t"/>
            </a:scene3d>
            <a:sp3d prstMaterial="softEdge">
              <a:bevelT w="1270" h="1270"/>
              <a:contourClr>
                <a:schemeClr val="accent4">
                  <a:alpha val="95000"/>
                </a:schemeClr>
              </a:contourClr>
            </a:sp3d>
          </a:bodyPr>
          <a:lstStyle>
            <a:defPPr>
              <a:defRPr lang="ko-KR"/>
            </a:defPPr>
            <a:lvl1pPr indent="-120650" fontAlgn="base" latinLnBrk="0">
              <a:spcBef>
                <a:spcPct val="0"/>
              </a:spcBef>
              <a:spcAft>
                <a:spcPct val="0"/>
              </a:spcAft>
              <a:defRPr sz="900" spc="30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defRPr>
            </a:lvl1pPr>
          </a:lstStyle>
          <a:p>
            <a:pPr lvl="0" algn="r"/>
            <a:fld id="{189EB3A3-BB94-4E0F-9DE5-D0C6BDAADEC9}" type="slidenum">
              <a:rPr lang="ko-KR" altLang="en-US" b="1" spc="0" baseline="0" noProof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pPr lvl="0" algn="r"/>
              <a:t>‹#›</a:t>
            </a:fld>
            <a:endParaRPr lang="en-US" altLang="ko-KR" b="1" spc="0" baseline="0" noProof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11" name="배경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36"/>
          <a:stretch/>
        </p:blipFill>
        <p:spPr>
          <a:xfrm>
            <a:off x="0" y="4156108"/>
            <a:ext cx="9144000" cy="239443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04"/>
          <a:stretch/>
        </p:blipFill>
        <p:spPr>
          <a:xfrm>
            <a:off x="367748" y="0"/>
            <a:ext cx="214615" cy="568454"/>
          </a:xfrm>
          <a:prstGeom prst="rect">
            <a:avLst/>
          </a:prstGeom>
          <a:noFill/>
          <a:ln>
            <a:noFill/>
          </a:ln>
          <a:effectLst>
            <a:outerShdw blurRad="25400" dist="12700" algn="l" rotWithShape="0">
              <a:prstClr val="black">
                <a:alpha val="26000"/>
              </a:prstClr>
            </a:outerShdw>
          </a:effectLst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648" y="207577"/>
            <a:ext cx="864096" cy="38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24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6550729"/>
            <a:ext cx="9144000" cy="307271"/>
            <a:chOff x="0" y="6586729"/>
            <a:chExt cx="9144000" cy="307271"/>
          </a:xfrm>
        </p:grpSpPr>
        <p:sp>
          <p:nvSpPr>
            <p:cNvPr id="7" name="직사각형 6"/>
            <p:cNvSpPr/>
            <p:nvPr/>
          </p:nvSpPr>
          <p:spPr>
            <a:xfrm>
              <a:off x="0" y="6606000"/>
              <a:ext cx="9144000" cy="28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6586729"/>
              <a:ext cx="9144000" cy="36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23850" y="6680751"/>
              <a:ext cx="1800000" cy="13849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  <a:scene3d>
                <a:camera prst="orthographicFront">
                  <a:rot lat="0" lon="0" rev="0"/>
                </a:camera>
                <a:lightRig rig="soft" dir="t"/>
              </a:scene3d>
              <a:sp3d prstMaterial="softEdge">
                <a:bevelT w="1270" h="127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indent="-12065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900" spc="0" baseline="0" dirty="0" err="1" smtClean="0"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itchFamily="34" charset="0"/>
                </a:rPr>
                <a:t>Suresoft</a:t>
              </a:r>
              <a:r>
                <a:rPr lang="en-US" altLang="ko-KR" sz="900" spc="0" baseline="0" dirty="0" smtClean="0"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itchFamily="34" charset="0"/>
                </a:rPr>
                <a:t> Technologies Inc.</a:t>
              </a:r>
            </a:p>
          </p:txBody>
        </p:sp>
      </p:grpSp>
      <p:sp>
        <p:nvSpPr>
          <p:cNvPr id="10" name="슬라이드 번호 개체 틀 3"/>
          <p:cNvSpPr txBox="1">
            <a:spLocks/>
          </p:cNvSpPr>
          <p:nvPr userDrawn="1"/>
        </p:nvSpPr>
        <p:spPr bwMode="auto">
          <a:xfrm>
            <a:off x="6383826" y="6640581"/>
            <a:ext cx="2423266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>
                <a:rot lat="0" lon="0" rev="0"/>
              </a:camera>
              <a:lightRig rig="soft" dir="t"/>
            </a:scene3d>
            <a:sp3d prstMaterial="softEdge">
              <a:bevelT w="1270" h="1270"/>
              <a:contourClr>
                <a:schemeClr val="accent4">
                  <a:alpha val="95000"/>
                </a:schemeClr>
              </a:contourClr>
            </a:sp3d>
          </a:bodyPr>
          <a:lstStyle>
            <a:defPPr>
              <a:defRPr lang="ko-KR"/>
            </a:defPPr>
            <a:lvl1pPr indent="-120650" fontAlgn="base" latinLnBrk="0">
              <a:spcBef>
                <a:spcPct val="0"/>
              </a:spcBef>
              <a:spcAft>
                <a:spcPct val="0"/>
              </a:spcAft>
              <a:defRPr sz="900" spc="30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defRPr>
            </a:lvl1pPr>
          </a:lstStyle>
          <a:p>
            <a:pPr lvl="0" algn="r"/>
            <a:fld id="{189EB3A3-BB94-4E0F-9DE5-D0C6BDAADEC9}" type="slidenum">
              <a:rPr lang="ko-KR" altLang="en-US" b="1" spc="0" baseline="0" noProof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pPr lvl="0" algn="r"/>
              <a:t>‹#›</a:t>
            </a:fld>
            <a:endParaRPr lang="en-US" altLang="ko-KR" b="1" spc="0" baseline="0" noProof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11" name="배경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36"/>
          <a:stretch/>
        </p:blipFill>
        <p:spPr>
          <a:xfrm>
            <a:off x="0" y="4156108"/>
            <a:ext cx="9144000" cy="23944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68"/>
          <a:stretch/>
        </p:blipFill>
        <p:spPr>
          <a:xfrm>
            <a:off x="1504950" y="754725"/>
            <a:ext cx="2171700" cy="285300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70"/>
          <a:stretch/>
        </p:blipFill>
        <p:spPr>
          <a:xfrm>
            <a:off x="5412623" y="702518"/>
            <a:ext cx="2200844" cy="3110367"/>
          </a:xfrm>
          <a:prstGeom prst="rect">
            <a:avLst/>
          </a:prstGeom>
        </p:spPr>
      </p:pic>
      <p:pic>
        <p:nvPicPr>
          <p:cNvPr id="16" name="배경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36"/>
          <a:stretch/>
        </p:blipFill>
        <p:spPr>
          <a:xfrm>
            <a:off x="0" y="4156108"/>
            <a:ext cx="9144000" cy="2394436"/>
          </a:xfrm>
          <a:prstGeom prst="rect">
            <a:avLst/>
          </a:prstGeom>
        </p:spPr>
      </p:pic>
      <p:sp>
        <p:nvSpPr>
          <p:cNvPr id="17" name="텍스트 개체 틀 3"/>
          <p:cNvSpPr txBox="1">
            <a:spLocks/>
          </p:cNvSpPr>
          <p:nvPr userDrawn="1"/>
        </p:nvSpPr>
        <p:spPr>
          <a:xfrm>
            <a:off x="0" y="0"/>
            <a:ext cx="9144000" cy="597256"/>
          </a:xfrm>
          <a:prstGeom prst="rect">
            <a:avLst/>
          </a:prstGeom>
        </p:spPr>
        <p:txBody>
          <a:bodyPr wrap="square" lIns="612000" tIns="18000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solidFill>
                  <a:srgbClr val="0050A4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대표이사 소개</a:t>
            </a: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04"/>
          <a:stretch/>
        </p:blipFill>
        <p:spPr>
          <a:xfrm>
            <a:off x="367748" y="0"/>
            <a:ext cx="214615" cy="568454"/>
          </a:xfrm>
          <a:prstGeom prst="rect">
            <a:avLst/>
          </a:prstGeom>
          <a:noFill/>
          <a:ln>
            <a:noFill/>
          </a:ln>
          <a:effectLst>
            <a:outerShdw blurRad="25400" dist="12700" algn="l" rotWithShape="0">
              <a:prstClr val="black">
                <a:alpha val="26000"/>
              </a:prstClr>
            </a:outerShdw>
          </a:effectLst>
        </p:spPr>
      </p:pic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648" y="207577"/>
            <a:ext cx="864096" cy="387422"/>
          </a:xfrm>
          <a:prstGeom prst="rect">
            <a:avLst/>
          </a:prstGeom>
        </p:spPr>
      </p:pic>
      <p:grpSp>
        <p:nvGrpSpPr>
          <p:cNvPr id="20" name="그룹 19"/>
          <p:cNvGrpSpPr/>
          <p:nvPr userDrawn="1"/>
        </p:nvGrpSpPr>
        <p:grpSpPr>
          <a:xfrm>
            <a:off x="731420" y="3604584"/>
            <a:ext cx="3722130" cy="349200"/>
            <a:chOff x="836397" y="3693336"/>
            <a:chExt cx="2951832" cy="349200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836397" y="3693336"/>
              <a:ext cx="2951832" cy="3492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B0F0"/>
                </a:gs>
                <a:gs pos="50000">
                  <a:srgbClr val="0070C0"/>
                </a:gs>
                <a:gs pos="100000">
                  <a:srgbClr val="084A86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제목 2"/>
            <p:cNvSpPr txBox="1">
              <a:spLocks/>
            </p:cNvSpPr>
            <p:nvPr/>
          </p:nvSpPr>
          <p:spPr>
            <a:xfrm>
              <a:off x="1466287" y="3701838"/>
              <a:ext cx="1692052" cy="332399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ko-KR" altLang="en-US" sz="1800" b="1">
                  <a:solidFill>
                    <a:prstClr val="white"/>
                  </a:solidFill>
                </a:rPr>
                <a:t>대표이사 </a:t>
              </a:r>
              <a:r>
                <a:rPr lang="ko-KR" altLang="en-US" sz="1800" b="1" smtClean="0">
                  <a:solidFill>
                    <a:prstClr val="white"/>
                  </a:solidFill>
                </a:rPr>
                <a:t> 김 </a:t>
              </a:r>
              <a:r>
                <a:rPr lang="ko-KR" altLang="en-US" sz="1800" b="1">
                  <a:solidFill>
                    <a:prstClr val="white"/>
                  </a:solidFill>
                </a:rPr>
                <a:t>준</a:t>
              </a:r>
            </a:p>
          </p:txBody>
        </p:sp>
      </p:grpSp>
      <p:grpSp>
        <p:nvGrpSpPr>
          <p:cNvPr id="23" name="그룹 22"/>
          <p:cNvGrpSpPr/>
          <p:nvPr userDrawn="1"/>
        </p:nvGrpSpPr>
        <p:grpSpPr>
          <a:xfrm>
            <a:off x="4685600" y="3604584"/>
            <a:ext cx="3722130" cy="349200"/>
            <a:chOff x="836397" y="3693336"/>
            <a:chExt cx="2951832" cy="349200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836397" y="3693336"/>
              <a:ext cx="2951832" cy="3492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B0F0"/>
                </a:gs>
                <a:gs pos="50000">
                  <a:srgbClr val="0070C0"/>
                </a:gs>
                <a:gs pos="100000">
                  <a:srgbClr val="084A86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제목 2"/>
            <p:cNvSpPr txBox="1">
              <a:spLocks/>
            </p:cNvSpPr>
            <p:nvPr/>
          </p:nvSpPr>
          <p:spPr>
            <a:xfrm>
              <a:off x="1466287" y="3701838"/>
              <a:ext cx="1692052" cy="332399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ko-KR" altLang="en-US" sz="1800" b="1">
                  <a:solidFill>
                    <a:prstClr val="white"/>
                  </a:solidFill>
                </a:rPr>
                <a:t>대표이사 </a:t>
              </a:r>
              <a:r>
                <a:rPr lang="ko-KR" altLang="en-US" sz="1800" b="1" smtClean="0">
                  <a:solidFill>
                    <a:prstClr val="white"/>
                  </a:solidFill>
                </a:rPr>
                <a:t> 배 현 섭</a:t>
              </a:r>
              <a:endParaRPr lang="ko-KR" altLang="en-US" sz="1800" b="1">
                <a:solidFill>
                  <a:prstClr val="white"/>
                </a:solidFill>
              </a:endParaRPr>
            </a:p>
          </p:txBody>
        </p:sp>
      </p:grpSp>
      <p:grpSp>
        <p:nvGrpSpPr>
          <p:cNvPr id="26" name="그룹 25"/>
          <p:cNvGrpSpPr/>
          <p:nvPr userDrawn="1"/>
        </p:nvGrpSpPr>
        <p:grpSpPr>
          <a:xfrm>
            <a:off x="837188" y="3812885"/>
            <a:ext cx="3510595" cy="2547568"/>
            <a:chOff x="837188" y="3812885"/>
            <a:chExt cx="3510595" cy="2547568"/>
          </a:xfrm>
        </p:grpSpPr>
        <p:grpSp>
          <p:nvGrpSpPr>
            <p:cNvPr id="27" name="그룹 26"/>
            <p:cNvGrpSpPr/>
            <p:nvPr/>
          </p:nvGrpSpPr>
          <p:grpSpPr>
            <a:xfrm>
              <a:off x="837188" y="3812885"/>
              <a:ext cx="3510595" cy="2317776"/>
              <a:chOff x="2697114" y="2567908"/>
              <a:chExt cx="3510595" cy="2317776"/>
            </a:xfrm>
          </p:grpSpPr>
          <p:sp>
            <p:nvSpPr>
              <p:cNvPr id="29" name="모서리가 둥근 직사각형 28"/>
              <p:cNvSpPr/>
              <p:nvPr/>
            </p:nvSpPr>
            <p:spPr>
              <a:xfrm rot="5400000">
                <a:off x="3453412" y="2131386"/>
                <a:ext cx="1998000" cy="3510595"/>
              </a:xfrm>
              <a:prstGeom prst="roundRect">
                <a:avLst>
                  <a:gd name="adj" fmla="val 1650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679"/>
                <a:endParaRPr lang="ko-KR" altLang="en-US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pic>
            <p:nvPicPr>
              <p:cNvPr id="30" name="그림 29" descr="그림19.png"/>
              <p:cNvPicPr>
                <a:picLocks noChangeAspect="1"/>
              </p:cNvPicPr>
              <p:nvPr/>
            </p:nvPicPr>
            <p:blipFill>
              <a:blip r:embed="rId7" cstate="print"/>
              <a:srcRect l="26297" t="24804"/>
              <a:stretch>
                <a:fillRect/>
              </a:stretch>
            </p:blipFill>
            <p:spPr bwMode="auto">
              <a:xfrm>
                <a:off x="2771468" y="2567908"/>
                <a:ext cx="55330" cy="3601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1" name="그림 30" descr="그림19.png"/>
              <p:cNvPicPr>
                <a:picLocks noChangeAspect="1"/>
              </p:cNvPicPr>
              <p:nvPr/>
            </p:nvPicPr>
            <p:blipFill>
              <a:blip r:embed="rId7" cstate="print"/>
              <a:srcRect l="26297" t="24804"/>
              <a:stretch>
                <a:fillRect/>
              </a:stretch>
            </p:blipFill>
            <p:spPr bwMode="auto">
              <a:xfrm>
                <a:off x="6088982" y="2567908"/>
                <a:ext cx="55330" cy="3601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28" name="그림 27" descr="15.png"/>
            <p:cNvPicPr>
              <a:picLocks/>
            </p:cNvPicPr>
            <p:nvPr/>
          </p:nvPicPr>
          <p:blipFill>
            <a:blip r:embed="rId8" cstate="print">
              <a:grayscl/>
            </a:blip>
            <a:stretch>
              <a:fillRect/>
            </a:stretch>
          </p:blipFill>
          <p:spPr>
            <a:xfrm>
              <a:off x="842481" y="6131164"/>
              <a:ext cx="3503488" cy="229289"/>
            </a:xfrm>
            <a:prstGeom prst="rect">
              <a:avLst/>
            </a:prstGeom>
          </p:spPr>
        </p:pic>
      </p:grpSp>
      <p:grpSp>
        <p:nvGrpSpPr>
          <p:cNvPr id="32" name="그룹 31"/>
          <p:cNvGrpSpPr/>
          <p:nvPr userDrawn="1"/>
        </p:nvGrpSpPr>
        <p:grpSpPr>
          <a:xfrm>
            <a:off x="4791368" y="3812885"/>
            <a:ext cx="3514684" cy="2547568"/>
            <a:chOff x="4791368" y="3812885"/>
            <a:chExt cx="3514684" cy="2547568"/>
          </a:xfrm>
        </p:grpSpPr>
        <p:grpSp>
          <p:nvGrpSpPr>
            <p:cNvPr id="33" name="그룹 32"/>
            <p:cNvGrpSpPr/>
            <p:nvPr/>
          </p:nvGrpSpPr>
          <p:grpSpPr>
            <a:xfrm>
              <a:off x="4791368" y="3812885"/>
              <a:ext cx="3510595" cy="2317776"/>
              <a:chOff x="2697114" y="2567908"/>
              <a:chExt cx="3510595" cy="2317776"/>
            </a:xfrm>
          </p:grpSpPr>
          <p:sp>
            <p:nvSpPr>
              <p:cNvPr id="35" name="모서리가 둥근 직사각형 34"/>
              <p:cNvSpPr/>
              <p:nvPr/>
            </p:nvSpPr>
            <p:spPr>
              <a:xfrm rot="5400000">
                <a:off x="3453412" y="2131386"/>
                <a:ext cx="1998000" cy="3510595"/>
              </a:xfrm>
              <a:prstGeom prst="roundRect">
                <a:avLst>
                  <a:gd name="adj" fmla="val 1650"/>
                </a:avLst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679"/>
                <a:endParaRPr lang="ko-KR" altLang="en-US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pic>
            <p:nvPicPr>
              <p:cNvPr id="36" name="그림 35" descr="그림19.png"/>
              <p:cNvPicPr>
                <a:picLocks noChangeAspect="1"/>
              </p:cNvPicPr>
              <p:nvPr/>
            </p:nvPicPr>
            <p:blipFill>
              <a:blip r:embed="rId7" cstate="print"/>
              <a:srcRect l="26297" t="24804"/>
              <a:stretch>
                <a:fillRect/>
              </a:stretch>
            </p:blipFill>
            <p:spPr bwMode="auto">
              <a:xfrm>
                <a:off x="2771468" y="2567908"/>
                <a:ext cx="55330" cy="3601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7" name="그림 36" descr="그림19.png"/>
              <p:cNvPicPr>
                <a:picLocks noChangeAspect="1"/>
              </p:cNvPicPr>
              <p:nvPr/>
            </p:nvPicPr>
            <p:blipFill>
              <a:blip r:embed="rId7" cstate="print"/>
              <a:srcRect l="26297" t="24804"/>
              <a:stretch>
                <a:fillRect/>
              </a:stretch>
            </p:blipFill>
            <p:spPr bwMode="auto">
              <a:xfrm>
                <a:off x="6088982" y="2567908"/>
                <a:ext cx="55330" cy="3601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34" name="그림 33" descr="15.png"/>
            <p:cNvPicPr>
              <a:picLocks/>
            </p:cNvPicPr>
            <p:nvPr/>
          </p:nvPicPr>
          <p:blipFill>
            <a:blip r:embed="rId8" cstate="print">
              <a:grayscl/>
            </a:blip>
            <a:stretch>
              <a:fillRect/>
            </a:stretch>
          </p:blipFill>
          <p:spPr>
            <a:xfrm>
              <a:off x="4802564" y="6131164"/>
              <a:ext cx="3503488" cy="229289"/>
            </a:xfrm>
            <a:prstGeom prst="rect">
              <a:avLst/>
            </a:prstGeom>
          </p:spPr>
        </p:pic>
      </p:grpSp>
      <p:grpSp>
        <p:nvGrpSpPr>
          <p:cNvPr id="38" name="그룹 37"/>
          <p:cNvGrpSpPr/>
          <p:nvPr userDrawn="1"/>
        </p:nvGrpSpPr>
        <p:grpSpPr>
          <a:xfrm>
            <a:off x="924100" y="4599232"/>
            <a:ext cx="3322337" cy="338554"/>
            <a:chOff x="924100" y="4599232"/>
            <a:chExt cx="3322337" cy="338554"/>
          </a:xfrm>
        </p:grpSpPr>
        <p:sp>
          <p:nvSpPr>
            <p:cNvPr id="39" name="텍스트 개체 틀 3"/>
            <p:cNvSpPr txBox="1">
              <a:spLocks/>
            </p:cNvSpPr>
            <p:nvPr/>
          </p:nvSpPr>
          <p:spPr>
            <a:xfrm>
              <a:off x="924100" y="4599232"/>
              <a:ext cx="3322337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ko-KR" altLang="en-US" sz="1600" b="1" spc="-50">
                  <a:solidFill>
                    <a:srgbClr val="0050A4"/>
                  </a:solidFill>
                </a:rPr>
                <a:t>충북대 멀티미디어공학 박사</a:t>
              </a:r>
            </a:p>
          </p:txBody>
        </p:sp>
        <p:cxnSp>
          <p:nvCxnSpPr>
            <p:cNvPr id="40" name="직선 연결선 39"/>
            <p:cNvCxnSpPr/>
            <p:nvPr/>
          </p:nvCxnSpPr>
          <p:spPr>
            <a:xfrm flipH="1">
              <a:off x="945143" y="4626312"/>
              <a:ext cx="71384" cy="72000"/>
            </a:xfrm>
            <a:prstGeom prst="line">
              <a:avLst/>
            </a:prstGeom>
            <a:ln w="19050" cap="rnd">
              <a:solidFill>
                <a:srgbClr val="F374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/>
          <p:cNvGrpSpPr/>
          <p:nvPr userDrawn="1"/>
        </p:nvGrpSpPr>
        <p:grpSpPr>
          <a:xfrm>
            <a:off x="924100" y="4969670"/>
            <a:ext cx="3322337" cy="338554"/>
            <a:chOff x="924100" y="4969670"/>
            <a:chExt cx="3322337" cy="338554"/>
          </a:xfrm>
        </p:grpSpPr>
        <p:sp>
          <p:nvSpPr>
            <p:cNvPr id="42" name="텍스트 개체 틀 3"/>
            <p:cNvSpPr txBox="1">
              <a:spLocks/>
            </p:cNvSpPr>
            <p:nvPr/>
          </p:nvSpPr>
          <p:spPr>
            <a:xfrm>
              <a:off x="924100" y="4969670"/>
              <a:ext cx="3322337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ko-KR" sz="1600" b="1" spc="-50">
                  <a:solidFill>
                    <a:srgbClr val="0050A4"/>
                  </a:solidFill>
                </a:rPr>
                <a:t>ETRI </a:t>
              </a:r>
              <a:r>
                <a:rPr lang="ko-KR" altLang="en-US" sz="1600" b="1" spc="-50">
                  <a:solidFill>
                    <a:srgbClr val="0050A4"/>
                  </a:solidFill>
                </a:rPr>
                <a:t>컴퓨터소프트웨어연구소 팀장</a:t>
              </a:r>
            </a:p>
          </p:txBody>
        </p:sp>
        <p:cxnSp>
          <p:nvCxnSpPr>
            <p:cNvPr id="43" name="직선 연결선 42"/>
            <p:cNvCxnSpPr/>
            <p:nvPr/>
          </p:nvCxnSpPr>
          <p:spPr>
            <a:xfrm flipH="1">
              <a:off x="945143" y="5000230"/>
              <a:ext cx="71384" cy="72000"/>
            </a:xfrm>
            <a:prstGeom prst="line">
              <a:avLst/>
            </a:prstGeom>
            <a:ln w="19050" cap="rnd">
              <a:solidFill>
                <a:srgbClr val="F374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/>
          <p:cNvGrpSpPr/>
          <p:nvPr userDrawn="1"/>
        </p:nvGrpSpPr>
        <p:grpSpPr>
          <a:xfrm>
            <a:off x="924100" y="5340108"/>
            <a:ext cx="3322337" cy="338554"/>
            <a:chOff x="924100" y="5340108"/>
            <a:chExt cx="3322337" cy="338554"/>
          </a:xfrm>
        </p:grpSpPr>
        <p:sp>
          <p:nvSpPr>
            <p:cNvPr id="45" name="텍스트 개체 틀 3"/>
            <p:cNvSpPr txBox="1">
              <a:spLocks/>
            </p:cNvSpPr>
            <p:nvPr/>
          </p:nvSpPr>
          <p:spPr>
            <a:xfrm>
              <a:off x="924100" y="5340108"/>
              <a:ext cx="3322337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ko-KR" altLang="en-US" sz="1600" b="1" spc="-50">
                  <a:solidFill>
                    <a:srgbClr val="0050A4"/>
                  </a:solidFill>
                </a:rPr>
                <a:t>㈜테스트마이다스 대표이사</a:t>
              </a:r>
            </a:p>
          </p:txBody>
        </p:sp>
        <p:cxnSp>
          <p:nvCxnSpPr>
            <p:cNvPr id="46" name="직선 연결선 45"/>
            <p:cNvCxnSpPr/>
            <p:nvPr/>
          </p:nvCxnSpPr>
          <p:spPr>
            <a:xfrm flipH="1">
              <a:off x="945143" y="5374148"/>
              <a:ext cx="71384" cy="72000"/>
            </a:xfrm>
            <a:prstGeom prst="line">
              <a:avLst/>
            </a:prstGeom>
            <a:ln w="19050" cap="rnd">
              <a:solidFill>
                <a:srgbClr val="F374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그룹 46"/>
          <p:cNvGrpSpPr/>
          <p:nvPr userDrawn="1"/>
        </p:nvGrpSpPr>
        <p:grpSpPr>
          <a:xfrm>
            <a:off x="924100" y="5710548"/>
            <a:ext cx="3322337" cy="338554"/>
            <a:chOff x="924100" y="5710548"/>
            <a:chExt cx="3322337" cy="338554"/>
          </a:xfrm>
        </p:grpSpPr>
        <p:sp>
          <p:nvSpPr>
            <p:cNvPr id="48" name="텍스트 개체 틀 3"/>
            <p:cNvSpPr txBox="1">
              <a:spLocks/>
            </p:cNvSpPr>
            <p:nvPr/>
          </p:nvSpPr>
          <p:spPr>
            <a:xfrm>
              <a:off x="924100" y="5710548"/>
              <a:ext cx="3322337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ko-KR" altLang="en-US" sz="1600" b="1" spc="-50">
                  <a:solidFill>
                    <a:srgbClr val="0050A4"/>
                  </a:solidFill>
                </a:rPr>
                <a:t>슈어소프트테크㈜ 공동 대표이사</a:t>
              </a:r>
            </a:p>
          </p:txBody>
        </p:sp>
        <p:cxnSp>
          <p:nvCxnSpPr>
            <p:cNvPr id="49" name="직선 연결선 48"/>
            <p:cNvCxnSpPr/>
            <p:nvPr/>
          </p:nvCxnSpPr>
          <p:spPr>
            <a:xfrm flipH="1">
              <a:off x="945143" y="5748067"/>
              <a:ext cx="71384" cy="72000"/>
            </a:xfrm>
            <a:prstGeom prst="line">
              <a:avLst/>
            </a:prstGeom>
            <a:ln w="19050" cap="rnd">
              <a:solidFill>
                <a:srgbClr val="F374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/>
          <p:cNvGrpSpPr/>
          <p:nvPr userDrawn="1"/>
        </p:nvGrpSpPr>
        <p:grpSpPr>
          <a:xfrm>
            <a:off x="924100" y="4228794"/>
            <a:ext cx="3322337" cy="338554"/>
            <a:chOff x="924100" y="4228794"/>
            <a:chExt cx="3322337" cy="338554"/>
          </a:xfrm>
        </p:grpSpPr>
        <p:sp>
          <p:nvSpPr>
            <p:cNvPr id="51" name="텍스트 개체 틀 3"/>
            <p:cNvSpPr txBox="1">
              <a:spLocks/>
            </p:cNvSpPr>
            <p:nvPr/>
          </p:nvSpPr>
          <p:spPr>
            <a:xfrm>
              <a:off x="924100" y="4228794"/>
              <a:ext cx="3322337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ko-KR" sz="1600" b="1" spc="-50">
                  <a:solidFill>
                    <a:srgbClr val="0050A4"/>
                  </a:solidFill>
                </a:rPr>
                <a:t>KAIST </a:t>
              </a:r>
              <a:r>
                <a:rPr lang="ko-KR" altLang="en-US" sz="1600" b="1" spc="-50">
                  <a:solidFill>
                    <a:srgbClr val="0050A4"/>
                  </a:solidFill>
                </a:rPr>
                <a:t>전산학 석사</a:t>
              </a:r>
            </a:p>
          </p:txBody>
        </p:sp>
        <p:cxnSp>
          <p:nvCxnSpPr>
            <p:cNvPr id="52" name="직선 연결선 51"/>
            <p:cNvCxnSpPr/>
            <p:nvPr/>
          </p:nvCxnSpPr>
          <p:spPr>
            <a:xfrm flipH="1">
              <a:off x="945143" y="4252394"/>
              <a:ext cx="71384" cy="72000"/>
            </a:xfrm>
            <a:prstGeom prst="line">
              <a:avLst/>
            </a:prstGeom>
            <a:ln w="19050" cap="rnd">
              <a:solidFill>
                <a:srgbClr val="F374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/>
          <p:cNvGrpSpPr/>
          <p:nvPr userDrawn="1"/>
        </p:nvGrpSpPr>
        <p:grpSpPr>
          <a:xfrm>
            <a:off x="4878280" y="4228794"/>
            <a:ext cx="3322337" cy="338554"/>
            <a:chOff x="4878280" y="4228794"/>
            <a:chExt cx="3322337" cy="338554"/>
          </a:xfrm>
        </p:grpSpPr>
        <p:sp>
          <p:nvSpPr>
            <p:cNvPr id="54" name="텍스트 개체 틀 3"/>
            <p:cNvSpPr txBox="1">
              <a:spLocks/>
            </p:cNvSpPr>
            <p:nvPr/>
          </p:nvSpPr>
          <p:spPr>
            <a:xfrm>
              <a:off x="4878280" y="4228794"/>
              <a:ext cx="3322337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ko-KR" sz="1600" b="1" spc="-50">
                  <a:solidFill>
                    <a:srgbClr val="0050A4"/>
                  </a:solidFill>
                </a:rPr>
                <a:t>KAIST </a:t>
              </a:r>
              <a:r>
                <a:rPr lang="ko-KR" altLang="en-US" sz="1600" b="1" spc="-50">
                  <a:solidFill>
                    <a:srgbClr val="0050A4"/>
                  </a:solidFill>
                </a:rPr>
                <a:t>전산학 석</a:t>
              </a:r>
              <a:r>
                <a:rPr lang="en-US" altLang="ko-KR" sz="1600" b="1" spc="-50">
                  <a:solidFill>
                    <a:srgbClr val="0050A4"/>
                  </a:solidFill>
                </a:rPr>
                <a:t>,</a:t>
              </a:r>
              <a:r>
                <a:rPr lang="ko-KR" altLang="en-US" sz="1600" b="1" spc="-50">
                  <a:solidFill>
                    <a:srgbClr val="0050A4"/>
                  </a:solidFill>
                </a:rPr>
                <a:t>박사</a:t>
              </a:r>
            </a:p>
          </p:txBody>
        </p:sp>
        <p:cxnSp>
          <p:nvCxnSpPr>
            <p:cNvPr id="55" name="직선 연결선 54"/>
            <p:cNvCxnSpPr/>
            <p:nvPr/>
          </p:nvCxnSpPr>
          <p:spPr>
            <a:xfrm flipH="1">
              <a:off x="4898957" y="4252394"/>
              <a:ext cx="71384" cy="72000"/>
            </a:xfrm>
            <a:prstGeom prst="line">
              <a:avLst/>
            </a:prstGeom>
            <a:ln w="19050" cap="rnd">
              <a:solidFill>
                <a:srgbClr val="F374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그룹 55"/>
          <p:cNvGrpSpPr/>
          <p:nvPr userDrawn="1"/>
        </p:nvGrpSpPr>
        <p:grpSpPr>
          <a:xfrm>
            <a:off x="4878280" y="4599232"/>
            <a:ext cx="3322337" cy="338554"/>
            <a:chOff x="4878280" y="4599232"/>
            <a:chExt cx="3322337" cy="338554"/>
          </a:xfrm>
        </p:grpSpPr>
        <p:sp>
          <p:nvSpPr>
            <p:cNvPr id="57" name="텍스트 개체 틀 3"/>
            <p:cNvSpPr txBox="1">
              <a:spLocks/>
            </p:cNvSpPr>
            <p:nvPr/>
          </p:nvSpPr>
          <p:spPr>
            <a:xfrm>
              <a:off x="4878280" y="4599232"/>
              <a:ext cx="3322337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ko-KR" sz="1600" b="1" spc="-100">
                  <a:solidFill>
                    <a:srgbClr val="0050A4"/>
                  </a:solidFill>
                </a:rPr>
                <a:t>ETRI </a:t>
              </a:r>
              <a:r>
                <a:rPr lang="ko-KR" altLang="en-US" sz="1600" b="1" spc="-100">
                  <a:solidFill>
                    <a:srgbClr val="0050A4"/>
                  </a:solidFill>
                </a:rPr>
                <a:t>컴퓨터소프트웨어연구소 선임연구원</a:t>
              </a:r>
            </a:p>
          </p:txBody>
        </p:sp>
        <p:cxnSp>
          <p:nvCxnSpPr>
            <p:cNvPr id="58" name="직선 연결선 57"/>
            <p:cNvCxnSpPr/>
            <p:nvPr/>
          </p:nvCxnSpPr>
          <p:spPr>
            <a:xfrm flipH="1">
              <a:off x="4898957" y="4626312"/>
              <a:ext cx="71384" cy="72000"/>
            </a:xfrm>
            <a:prstGeom prst="line">
              <a:avLst/>
            </a:prstGeom>
            <a:ln w="19050" cap="rnd">
              <a:solidFill>
                <a:srgbClr val="F374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그룹 58"/>
          <p:cNvGrpSpPr/>
          <p:nvPr userDrawn="1"/>
        </p:nvGrpSpPr>
        <p:grpSpPr>
          <a:xfrm>
            <a:off x="4878280" y="4969670"/>
            <a:ext cx="3322337" cy="338554"/>
            <a:chOff x="4878280" y="4969670"/>
            <a:chExt cx="3322337" cy="338554"/>
          </a:xfrm>
        </p:grpSpPr>
        <p:sp>
          <p:nvSpPr>
            <p:cNvPr id="60" name="텍스트 개체 틀 3"/>
            <p:cNvSpPr txBox="1">
              <a:spLocks/>
            </p:cNvSpPr>
            <p:nvPr/>
          </p:nvSpPr>
          <p:spPr>
            <a:xfrm>
              <a:off x="4878280" y="4969670"/>
              <a:ext cx="3322337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ko-KR" altLang="en-US" sz="1600" b="1" spc="-50">
                  <a:solidFill>
                    <a:srgbClr val="0050A4"/>
                  </a:solidFill>
                </a:rPr>
                <a:t>슈어소프트테크㈜ 공동 대표이사</a:t>
              </a:r>
            </a:p>
          </p:txBody>
        </p:sp>
        <p:cxnSp>
          <p:nvCxnSpPr>
            <p:cNvPr id="61" name="직선 연결선 60"/>
            <p:cNvCxnSpPr/>
            <p:nvPr/>
          </p:nvCxnSpPr>
          <p:spPr>
            <a:xfrm flipH="1">
              <a:off x="4898957" y="5000230"/>
              <a:ext cx="71384" cy="72000"/>
            </a:xfrm>
            <a:prstGeom prst="line">
              <a:avLst/>
            </a:prstGeom>
            <a:ln w="19050" cap="rnd">
              <a:solidFill>
                <a:srgbClr val="F374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701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33333E-6 L 3.61111E-6 -0.02754 " pathEditMode="relative" rAng="0" ptsTypes="AA">
                                      <p:cBhvr>
                                        <p:cTn id="12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8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0.02755 L 4.16667E-6 7.40741E-7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8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4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02755 L 4.16667E-6 7.40741E-7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8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4.16667E-6 0.02755 L 4.16667E-6 7.40741E-7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8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4" presetClass="path" presetSubtype="0" accel="50000" decel="5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4.16667E-6 0.02755 L 4.16667E-6 7.40741E-7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89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4" presetClass="path" presetSubtype="0" accel="50000" decel="5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4.16667E-6 0.02755 L 4.16667E-6 7.40741E-7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800"/>
                            </p:stCondLst>
                            <p:childTnLst>
                              <p:par>
                                <p:cTn id="4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33333E-6 L 3.61111E-6 -0.02754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89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0.02755 L 4.16667E-6 7.40741E-7 " pathEditMode="relative" rAng="0" ptsTypes="AA">
                                      <p:cBhvr>
                                        <p:cTn id="5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89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4" presetClass="path" presetSubtype="0" accel="50000" decel="5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0.02755 L 4.16667E-6 7.40741E-7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89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4" presetClass="path" presetSubtype="0" accel="50000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4.16667E-6 0.02755 L 4.16667E-6 7.40741E-7 " pathEditMode="relative" rAng="0" ptsTypes="AA">
                                      <p:cBhvr>
                                        <p:cTn id="6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6550729"/>
            <a:ext cx="9144000" cy="307271"/>
            <a:chOff x="0" y="6586729"/>
            <a:chExt cx="9144000" cy="307271"/>
          </a:xfrm>
        </p:grpSpPr>
        <p:sp>
          <p:nvSpPr>
            <p:cNvPr id="7" name="직사각형 6"/>
            <p:cNvSpPr/>
            <p:nvPr/>
          </p:nvSpPr>
          <p:spPr>
            <a:xfrm>
              <a:off x="0" y="6606000"/>
              <a:ext cx="9144000" cy="28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6586729"/>
              <a:ext cx="9144000" cy="36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23850" y="6680751"/>
              <a:ext cx="1800000" cy="13849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  <a:scene3d>
                <a:camera prst="orthographicFront">
                  <a:rot lat="0" lon="0" rev="0"/>
                </a:camera>
                <a:lightRig rig="soft" dir="t"/>
              </a:scene3d>
              <a:sp3d prstMaterial="softEdge">
                <a:bevelT w="1270" h="127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indent="-12065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900" spc="0" baseline="0" dirty="0" err="1" smtClean="0"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itchFamily="34" charset="0"/>
                </a:rPr>
                <a:t>Suresoft</a:t>
              </a:r>
              <a:r>
                <a:rPr lang="en-US" altLang="ko-KR" sz="900" spc="0" baseline="0" dirty="0" smtClean="0"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itchFamily="34" charset="0"/>
                </a:rPr>
                <a:t> Technologies Inc.</a:t>
              </a:r>
            </a:p>
          </p:txBody>
        </p:sp>
      </p:grpSp>
      <p:sp>
        <p:nvSpPr>
          <p:cNvPr id="10" name="슬라이드 번호 개체 틀 3"/>
          <p:cNvSpPr txBox="1">
            <a:spLocks/>
          </p:cNvSpPr>
          <p:nvPr userDrawn="1"/>
        </p:nvSpPr>
        <p:spPr bwMode="auto">
          <a:xfrm>
            <a:off x="6383826" y="6640581"/>
            <a:ext cx="2423266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>
                <a:rot lat="0" lon="0" rev="0"/>
              </a:camera>
              <a:lightRig rig="soft" dir="t"/>
            </a:scene3d>
            <a:sp3d prstMaterial="softEdge">
              <a:bevelT w="1270" h="1270"/>
              <a:contourClr>
                <a:schemeClr val="accent4">
                  <a:alpha val="95000"/>
                </a:schemeClr>
              </a:contourClr>
            </a:sp3d>
          </a:bodyPr>
          <a:lstStyle>
            <a:defPPr>
              <a:defRPr lang="ko-KR"/>
            </a:defPPr>
            <a:lvl1pPr indent="-120650" fontAlgn="base" latinLnBrk="0">
              <a:spcBef>
                <a:spcPct val="0"/>
              </a:spcBef>
              <a:spcAft>
                <a:spcPct val="0"/>
              </a:spcAft>
              <a:defRPr sz="900" spc="30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defRPr>
            </a:lvl1pPr>
          </a:lstStyle>
          <a:p>
            <a:pPr lvl="0" algn="r"/>
            <a:fld id="{189EB3A3-BB94-4E0F-9DE5-D0C6BDAADEC9}" type="slidenum">
              <a:rPr lang="ko-KR" altLang="en-US" b="1" spc="0" baseline="0" noProof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pPr lvl="0" algn="r"/>
              <a:t>‹#›</a:t>
            </a:fld>
            <a:endParaRPr lang="en-US" altLang="ko-KR" b="1" spc="0" baseline="0" noProof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pic>
        <p:nvPicPr>
          <p:cNvPr id="13" name="배경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36"/>
          <a:stretch/>
        </p:blipFill>
        <p:spPr>
          <a:xfrm>
            <a:off x="0" y="4156108"/>
            <a:ext cx="9144000" cy="2394436"/>
          </a:xfrm>
          <a:prstGeom prst="rect">
            <a:avLst/>
          </a:prstGeom>
        </p:spPr>
      </p:pic>
      <p:pic>
        <p:nvPicPr>
          <p:cNvPr id="14" name="그림 13" descr="76.png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6657" y="836712"/>
            <a:ext cx="7750687" cy="3991873"/>
          </a:xfrm>
          <a:prstGeom prst="rect">
            <a:avLst/>
          </a:prstGeom>
        </p:spPr>
      </p:pic>
      <p:grpSp>
        <p:nvGrpSpPr>
          <p:cNvPr id="15" name="그룹 14"/>
          <p:cNvGrpSpPr/>
          <p:nvPr userDrawn="1"/>
        </p:nvGrpSpPr>
        <p:grpSpPr>
          <a:xfrm>
            <a:off x="675742" y="4844777"/>
            <a:ext cx="7812000" cy="1491375"/>
            <a:chOff x="675742" y="5167131"/>
            <a:chExt cx="7812000" cy="1491375"/>
          </a:xfrm>
        </p:grpSpPr>
        <p:pic>
          <p:nvPicPr>
            <p:cNvPr id="16" name="그림 15" descr="15.png"/>
            <p:cNvPicPr>
              <a:picLocks/>
            </p:cNvPicPr>
            <p:nvPr/>
          </p:nvPicPr>
          <p:blipFill>
            <a:blip r:embed="rId5" cstate="print">
              <a:grayscl/>
            </a:blip>
            <a:stretch>
              <a:fillRect/>
            </a:stretch>
          </p:blipFill>
          <p:spPr>
            <a:xfrm>
              <a:off x="675742" y="6504139"/>
              <a:ext cx="7812000" cy="154367"/>
            </a:xfrm>
            <a:prstGeom prst="rect">
              <a:avLst/>
            </a:prstGeom>
          </p:spPr>
        </p:pic>
        <p:sp>
          <p:nvSpPr>
            <p:cNvPr id="17" name="한쪽 모서리가 잘린 사각형 16"/>
            <p:cNvSpPr/>
            <p:nvPr/>
          </p:nvSpPr>
          <p:spPr>
            <a:xfrm flipH="1">
              <a:off x="914400" y="5309218"/>
              <a:ext cx="7315200" cy="1188000"/>
            </a:xfrm>
            <a:prstGeom prst="snip1Rect">
              <a:avLst>
                <a:gd name="adj" fmla="val 8905"/>
              </a:avLst>
            </a:prstGeom>
            <a:gradFill>
              <a:gsLst>
                <a:gs pos="0">
                  <a:srgbClr val="F4F4F5"/>
                </a:gs>
                <a:gs pos="62000">
                  <a:srgbClr val="AEAEAE"/>
                </a:gs>
              </a:gsLst>
              <a:lin ang="5400000" scaled="0"/>
            </a:gradFill>
            <a:ln w="3175">
              <a:gradFill>
                <a:gsLst>
                  <a:gs pos="0">
                    <a:srgbClr val="C2C2C2"/>
                  </a:gs>
                  <a:gs pos="100000">
                    <a:srgbClr val="C2C2C2"/>
                  </a:gs>
                </a:gsLst>
                <a:lin ang="54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679"/>
              <a:endParaRPr lang="ko-KR" altLang="en-US" sz="1400">
                <a:solidFill>
                  <a:prstClr val="white"/>
                </a:solidFill>
              </a:endParaRPr>
            </a:p>
          </p:txBody>
        </p:sp>
        <p:pic>
          <p:nvPicPr>
            <p:cNvPr id="18" name="그림 46" descr="HDi-10.png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915432" y="5297557"/>
              <a:ext cx="2173550" cy="9397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모서리가 둥근 직사각형 23"/>
            <p:cNvSpPr/>
            <p:nvPr/>
          </p:nvSpPr>
          <p:spPr bwMode="auto">
            <a:xfrm>
              <a:off x="959616" y="5349233"/>
              <a:ext cx="7224768" cy="1106501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679">
                <a:defRPr/>
              </a:pPr>
              <a:endParaRPr lang="ko-KR" altLang="en-US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5" name="평행 사변형 24"/>
            <p:cNvSpPr/>
            <p:nvPr/>
          </p:nvSpPr>
          <p:spPr>
            <a:xfrm>
              <a:off x="834560" y="5167751"/>
              <a:ext cx="1989028" cy="287971"/>
            </a:xfrm>
            <a:prstGeom prst="parallelogram">
              <a:avLst>
                <a:gd name="adj" fmla="val 48256"/>
              </a:avLst>
            </a:prstGeom>
            <a:gradFill flip="none" rotWithShape="1">
              <a:gsLst>
                <a:gs pos="0">
                  <a:srgbClr val="00B0F0"/>
                </a:gs>
                <a:gs pos="50000">
                  <a:srgbClr val="0070C0"/>
                </a:gs>
                <a:gs pos="100000">
                  <a:srgbClr val="084A86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직각 삼각형 25"/>
            <p:cNvSpPr/>
            <p:nvPr/>
          </p:nvSpPr>
          <p:spPr>
            <a:xfrm flipH="1" flipV="1">
              <a:off x="834557" y="5454866"/>
              <a:ext cx="84540" cy="86400"/>
            </a:xfrm>
            <a:prstGeom prst="rtTriangle">
              <a:avLst/>
            </a:prstGeom>
            <a:gradFill>
              <a:gsLst>
                <a:gs pos="0">
                  <a:srgbClr val="00355C"/>
                </a:gs>
                <a:gs pos="100000">
                  <a:srgbClr val="004D86"/>
                </a:gs>
              </a:gsLst>
              <a:lin ang="16200000" scaled="0"/>
            </a:gra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7" name="그림 26" descr="HDi-10.png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77186" y="5167131"/>
              <a:ext cx="1703052" cy="204175"/>
            </a:xfrm>
            <a:prstGeom prst="parallelogram">
              <a:avLst>
                <a:gd name="adj" fmla="val 49501"/>
              </a:avLst>
            </a:prstGeom>
            <a:noFill/>
            <a:ln>
              <a:noFill/>
            </a:ln>
          </p:spPr>
        </p:pic>
        <p:sp>
          <p:nvSpPr>
            <p:cNvPr id="28" name="제목 2"/>
            <p:cNvSpPr txBox="1">
              <a:spLocks/>
            </p:cNvSpPr>
            <p:nvPr/>
          </p:nvSpPr>
          <p:spPr>
            <a:xfrm>
              <a:off x="983320" y="5171283"/>
              <a:ext cx="1705642" cy="295466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ko-KR" altLang="en-US" sz="1600" b="1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국내</a:t>
              </a:r>
              <a:r>
                <a:rPr lang="en-US" altLang="ko-KR" sz="1600" b="1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/</a:t>
              </a:r>
              <a:r>
                <a:rPr lang="ko-KR" altLang="en-US" sz="1600" b="1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외 사무소</a:t>
              </a:r>
            </a:p>
          </p:txBody>
        </p:sp>
      </p:grpSp>
      <p:sp>
        <p:nvSpPr>
          <p:cNvPr id="29" name="텍스트 개체 틀 3"/>
          <p:cNvSpPr txBox="1">
            <a:spLocks/>
          </p:cNvSpPr>
          <p:nvPr userDrawn="1"/>
        </p:nvSpPr>
        <p:spPr>
          <a:xfrm>
            <a:off x="2433808" y="5265032"/>
            <a:ext cx="2051554" cy="33855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6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서울시 강남구 역삼동 </a:t>
            </a:r>
          </a:p>
        </p:txBody>
      </p:sp>
      <p:grpSp>
        <p:nvGrpSpPr>
          <p:cNvPr id="30" name="그룹 29"/>
          <p:cNvGrpSpPr/>
          <p:nvPr userDrawn="1"/>
        </p:nvGrpSpPr>
        <p:grpSpPr>
          <a:xfrm>
            <a:off x="1174231" y="5260635"/>
            <a:ext cx="1597569" cy="338554"/>
            <a:chOff x="3526861" y="2372390"/>
            <a:chExt cx="1597569" cy="338554"/>
          </a:xfrm>
        </p:grpSpPr>
        <p:sp>
          <p:nvSpPr>
            <p:cNvPr id="31" name="텍스트 개체 틀 3"/>
            <p:cNvSpPr txBox="1">
              <a:spLocks/>
            </p:cNvSpPr>
            <p:nvPr/>
          </p:nvSpPr>
          <p:spPr>
            <a:xfrm>
              <a:off x="3526861" y="2372390"/>
              <a:ext cx="1597569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ko-KR" sz="1600" b="1" spc="-50">
                  <a:solidFill>
                    <a:srgbClr val="0050A4"/>
                  </a:solidFill>
                </a:rPr>
                <a:t>Headquarter</a:t>
              </a:r>
              <a:endParaRPr lang="en-US" altLang="ko-KR" sz="1600" b="1" spc="-50" smtClean="0">
                <a:solidFill>
                  <a:srgbClr val="0050A4"/>
                </a:solidFill>
              </a:endParaRPr>
            </a:p>
          </p:txBody>
        </p:sp>
        <p:cxnSp>
          <p:nvCxnSpPr>
            <p:cNvPr id="32" name="직선 연결선 31"/>
            <p:cNvCxnSpPr/>
            <p:nvPr/>
          </p:nvCxnSpPr>
          <p:spPr>
            <a:xfrm flipH="1">
              <a:off x="3546605" y="2374458"/>
              <a:ext cx="102795" cy="88794"/>
            </a:xfrm>
            <a:prstGeom prst="line">
              <a:avLst/>
            </a:prstGeom>
            <a:ln w="19050" cap="rnd">
              <a:solidFill>
                <a:srgbClr val="F374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텍스트 개체 틀 3"/>
          <p:cNvSpPr txBox="1">
            <a:spLocks/>
          </p:cNvSpPr>
          <p:nvPr userDrawn="1"/>
        </p:nvSpPr>
        <p:spPr>
          <a:xfrm>
            <a:off x="5760806" y="5265032"/>
            <a:ext cx="2195570" cy="33855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6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실리콘밸리 </a:t>
            </a:r>
            <a:r>
              <a:rPr lang="en-US" altLang="ko-KR" sz="16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San Jose</a:t>
            </a:r>
            <a:endParaRPr lang="ko-KR" altLang="en-US" sz="160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34" name="그룹 33"/>
          <p:cNvGrpSpPr/>
          <p:nvPr userDrawn="1"/>
        </p:nvGrpSpPr>
        <p:grpSpPr>
          <a:xfrm>
            <a:off x="4807727" y="5260635"/>
            <a:ext cx="990383" cy="338554"/>
            <a:chOff x="3526861" y="2372390"/>
            <a:chExt cx="990383" cy="338554"/>
          </a:xfrm>
        </p:grpSpPr>
        <p:sp>
          <p:nvSpPr>
            <p:cNvPr id="35" name="텍스트 개체 틀 3"/>
            <p:cNvSpPr txBox="1">
              <a:spLocks/>
            </p:cNvSpPr>
            <p:nvPr/>
          </p:nvSpPr>
          <p:spPr>
            <a:xfrm>
              <a:off x="3526861" y="2372390"/>
              <a:ext cx="990383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buFont typeface="Arial" panose="020B0604020202020204" pitchFamily="34" charset="0"/>
                <a:buNone/>
              </a:pPr>
              <a:r>
                <a:rPr lang="ko-KR" altLang="en-US" sz="1600" b="1">
                  <a:solidFill>
                    <a:srgbClr val="0050A4"/>
                  </a:solidFill>
                </a:rPr>
                <a:t>미국 지사 </a:t>
              </a:r>
              <a:endParaRPr lang="en-US" altLang="ko-KR" sz="1600" b="1" smtClean="0">
                <a:solidFill>
                  <a:srgbClr val="0050A4"/>
                </a:solidFill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 flipH="1">
              <a:off x="3546605" y="2374458"/>
              <a:ext cx="102795" cy="88794"/>
            </a:xfrm>
            <a:prstGeom prst="line">
              <a:avLst/>
            </a:prstGeom>
            <a:ln w="19050" cap="rnd">
              <a:solidFill>
                <a:srgbClr val="F374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그림 3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648" y="207577"/>
            <a:ext cx="864096" cy="387422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04"/>
          <a:stretch/>
        </p:blipFill>
        <p:spPr>
          <a:xfrm>
            <a:off x="367748" y="0"/>
            <a:ext cx="214615" cy="568454"/>
          </a:xfrm>
          <a:prstGeom prst="rect">
            <a:avLst/>
          </a:prstGeom>
          <a:noFill/>
          <a:ln>
            <a:noFill/>
          </a:ln>
          <a:effectLst>
            <a:outerShdw blurRad="25400" dist="12700" algn="l" rotWithShape="0">
              <a:prstClr val="black">
                <a:alpha val="26000"/>
              </a:prstClr>
            </a:outerShdw>
          </a:effectLst>
        </p:spPr>
      </p:pic>
      <p:sp>
        <p:nvSpPr>
          <p:cNvPr id="40" name="텍스트 개체 틀 3"/>
          <p:cNvSpPr txBox="1">
            <a:spLocks/>
          </p:cNvSpPr>
          <p:nvPr userDrawn="1"/>
        </p:nvSpPr>
        <p:spPr>
          <a:xfrm>
            <a:off x="2433808" y="5667366"/>
            <a:ext cx="2051554" cy="33855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6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대전시 유성구 가정동 </a:t>
            </a:r>
          </a:p>
        </p:txBody>
      </p:sp>
      <p:grpSp>
        <p:nvGrpSpPr>
          <p:cNvPr id="41" name="그룹 40"/>
          <p:cNvGrpSpPr/>
          <p:nvPr userDrawn="1"/>
        </p:nvGrpSpPr>
        <p:grpSpPr>
          <a:xfrm>
            <a:off x="1174231" y="5662969"/>
            <a:ext cx="1290991" cy="338554"/>
            <a:chOff x="3526861" y="2372390"/>
            <a:chExt cx="1290991" cy="338554"/>
          </a:xfrm>
        </p:grpSpPr>
        <p:sp>
          <p:nvSpPr>
            <p:cNvPr id="42" name="텍스트 개체 틀 3"/>
            <p:cNvSpPr txBox="1">
              <a:spLocks/>
            </p:cNvSpPr>
            <p:nvPr/>
          </p:nvSpPr>
          <p:spPr>
            <a:xfrm>
              <a:off x="3526861" y="2372390"/>
              <a:ext cx="1290991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buFont typeface="Arial" panose="020B0604020202020204" pitchFamily="34" charset="0"/>
                <a:buNone/>
              </a:pPr>
              <a:r>
                <a:rPr lang="ko-KR" altLang="en-US" sz="1600" b="1">
                  <a:solidFill>
                    <a:srgbClr val="0050A4"/>
                  </a:solidFill>
                </a:rPr>
                <a:t>대전 </a:t>
              </a:r>
              <a:r>
                <a:rPr lang="ko-KR" altLang="en-US" sz="1600" b="1" smtClean="0">
                  <a:solidFill>
                    <a:srgbClr val="0050A4"/>
                  </a:solidFill>
                </a:rPr>
                <a:t>사무소</a:t>
              </a:r>
              <a:endParaRPr lang="en-US" altLang="ko-KR" sz="1600" b="1" smtClean="0">
                <a:solidFill>
                  <a:srgbClr val="0050A4"/>
                </a:solidFill>
              </a:endParaRPr>
            </a:p>
          </p:txBody>
        </p:sp>
        <p:cxnSp>
          <p:nvCxnSpPr>
            <p:cNvPr id="43" name="직선 연결선 42"/>
            <p:cNvCxnSpPr/>
            <p:nvPr/>
          </p:nvCxnSpPr>
          <p:spPr>
            <a:xfrm flipH="1">
              <a:off x="3546605" y="2374458"/>
              <a:ext cx="102795" cy="88794"/>
            </a:xfrm>
            <a:prstGeom prst="line">
              <a:avLst/>
            </a:prstGeom>
            <a:ln w="19050" cap="rnd">
              <a:solidFill>
                <a:srgbClr val="F374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텍스트 개체 틀 3"/>
          <p:cNvSpPr txBox="1">
            <a:spLocks/>
          </p:cNvSpPr>
          <p:nvPr userDrawn="1"/>
        </p:nvSpPr>
        <p:spPr>
          <a:xfrm>
            <a:off x="5760806" y="5667366"/>
            <a:ext cx="2195570" cy="33855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60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스웨덴 아톨릭</a:t>
            </a:r>
          </a:p>
        </p:txBody>
      </p:sp>
      <p:grpSp>
        <p:nvGrpSpPr>
          <p:cNvPr id="45" name="그룹 44"/>
          <p:cNvGrpSpPr/>
          <p:nvPr userDrawn="1"/>
        </p:nvGrpSpPr>
        <p:grpSpPr>
          <a:xfrm>
            <a:off x="4807727" y="5662969"/>
            <a:ext cx="990383" cy="338554"/>
            <a:chOff x="3526861" y="2372390"/>
            <a:chExt cx="990383" cy="338554"/>
          </a:xfrm>
        </p:grpSpPr>
        <p:sp>
          <p:nvSpPr>
            <p:cNvPr id="46" name="텍스트 개체 틀 3"/>
            <p:cNvSpPr txBox="1">
              <a:spLocks/>
            </p:cNvSpPr>
            <p:nvPr/>
          </p:nvSpPr>
          <p:spPr>
            <a:xfrm>
              <a:off x="3526861" y="2372390"/>
              <a:ext cx="990383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buFont typeface="Arial" panose="020B0604020202020204" pitchFamily="34" charset="0"/>
                <a:buNone/>
              </a:pPr>
              <a:r>
                <a:rPr lang="ko-KR" altLang="en-US" sz="1600" b="1">
                  <a:solidFill>
                    <a:srgbClr val="0050A4"/>
                  </a:solidFill>
                </a:rPr>
                <a:t>유럽 협력 </a:t>
              </a:r>
              <a:endParaRPr lang="en-US" altLang="ko-KR" sz="1600" b="1" smtClean="0">
                <a:solidFill>
                  <a:srgbClr val="0050A4"/>
                </a:solidFill>
              </a:endParaRPr>
            </a:p>
          </p:txBody>
        </p:sp>
        <p:cxnSp>
          <p:nvCxnSpPr>
            <p:cNvPr id="47" name="직선 연결선 46"/>
            <p:cNvCxnSpPr/>
            <p:nvPr/>
          </p:nvCxnSpPr>
          <p:spPr>
            <a:xfrm flipH="1">
              <a:off x="3546605" y="2403718"/>
              <a:ext cx="102795" cy="88794"/>
            </a:xfrm>
            <a:prstGeom prst="line">
              <a:avLst/>
            </a:prstGeom>
            <a:ln w="19050" cap="rnd">
              <a:solidFill>
                <a:srgbClr val="F374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타원1"/>
          <p:cNvSpPr/>
          <p:nvPr userDrawn="1"/>
        </p:nvSpPr>
        <p:spPr>
          <a:xfrm>
            <a:off x="3777629" y="2401928"/>
            <a:ext cx="426252" cy="426634"/>
          </a:xfrm>
          <a:prstGeom prst="ellipse">
            <a:avLst/>
          </a:prstGeom>
          <a:noFill/>
          <a:ln w="19050" cap="flat" cmpd="sng" algn="ctr">
            <a:solidFill>
              <a:schemeClr val="bg1"/>
            </a:solidFill>
            <a:prstDash val="soli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FFFF"/>
              </a:solidFill>
              <a:latin typeface="KoPub돋움체 Medium" pitchFamily="18" charset="-127"/>
              <a:ea typeface="KoPub돋움체 Medium" pitchFamily="18" charset="-127"/>
              <a:cs typeface="Arial" charset="0"/>
            </a:endParaRPr>
          </a:p>
        </p:txBody>
      </p:sp>
      <p:sp>
        <p:nvSpPr>
          <p:cNvPr id="49" name="타원2"/>
          <p:cNvSpPr>
            <a:spLocks noChangeAspect="1"/>
          </p:cNvSpPr>
          <p:nvPr userDrawn="1"/>
        </p:nvSpPr>
        <p:spPr>
          <a:xfrm>
            <a:off x="3673541" y="2298031"/>
            <a:ext cx="634428" cy="63442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FFFF"/>
              </a:solidFill>
              <a:latin typeface="KoPub돋움체 Medium" pitchFamily="18" charset="-127"/>
              <a:ea typeface="KoPub돋움체 Medium" pitchFamily="18" charset="-127"/>
              <a:cs typeface="Arial" charset="0"/>
            </a:endParaRPr>
          </a:p>
        </p:txBody>
      </p:sp>
      <p:sp>
        <p:nvSpPr>
          <p:cNvPr id="50" name="타원3"/>
          <p:cNvSpPr/>
          <p:nvPr userDrawn="1"/>
        </p:nvSpPr>
        <p:spPr>
          <a:xfrm>
            <a:off x="3599292" y="2224013"/>
            <a:ext cx="782926" cy="782464"/>
          </a:xfrm>
          <a:prstGeom prst="ellipse">
            <a:avLst/>
          </a:prstGeom>
          <a:noFill/>
          <a:ln w="3175" cap="flat" cmpd="sng" algn="ctr">
            <a:solidFill>
              <a:schemeClr val="bg1"/>
            </a:solidFill>
            <a:prstDash val="soli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FFFF"/>
              </a:solidFill>
              <a:latin typeface="KoPub돋움체 Medium" pitchFamily="18" charset="-127"/>
              <a:ea typeface="KoPub돋움체 Medium" pitchFamily="18" charset="-127"/>
              <a:cs typeface="Arial" charset="0"/>
            </a:endParaRPr>
          </a:p>
        </p:txBody>
      </p:sp>
      <p:grpSp>
        <p:nvGrpSpPr>
          <p:cNvPr id="51" name="볼"/>
          <p:cNvGrpSpPr>
            <a:grpSpLocks/>
          </p:cNvGrpSpPr>
          <p:nvPr userDrawn="1"/>
        </p:nvGrpSpPr>
        <p:grpSpPr bwMode="auto">
          <a:xfrm>
            <a:off x="3638616" y="2263106"/>
            <a:ext cx="704278" cy="704278"/>
            <a:chOff x="2908525" y="2534891"/>
            <a:chExt cx="918353" cy="918359"/>
          </a:xfrm>
        </p:grpSpPr>
        <p:pic>
          <p:nvPicPr>
            <p:cNvPr id="52" name="볼" descr="Z:\A.2009프로젝트\B.09년 진행\055.2009년05월13일~05월25일_누리플랜 광주천 입찰 PPT\work\png\대훈PNG\누리플랜내지_004.png"/>
            <p:cNvPicPr>
              <a:picLocks noChangeAspect="1" noChangeArrowheads="1"/>
            </p:cNvPicPr>
            <p:nvPr/>
          </p:nvPicPr>
          <p:blipFill>
            <a:blip r:embed="rId9" cstate="print"/>
            <a:stretch>
              <a:fillRect/>
            </a:stretch>
          </p:blipFill>
          <p:spPr bwMode="auto">
            <a:xfrm>
              <a:off x="2908525" y="2534891"/>
              <a:ext cx="918353" cy="918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" name="타원 52"/>
            <p:cNvSpPr/>
            <p:nvPr/>
          </p:nvSpPr>
          <p:spPr bwMode="auto">
            <a:xfrm>
              <a:off x="3350225" y="2949569"/>
              <a:ext cx="34925" cy="349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grpSp>
        <p:nvGrpSpPr>
          <p:cNvPr id="54" name="그룹 1"/>
          <p:cNvGrpSpPr/>
          <p:nvPr userDrawn="1"/>
        </p:nvGrpSpPr>
        <p:grpSpPr>
          <a:xfrm>
            <a:off x="3884930" y="1756603"/>
            <a:ext cx="1991840" cy="381002"/>
            <a:chOff x="3876304" y="1941853"/>
            <a:chExt cx="1991840" cy="381002"/>
          </a:xfrm>
        </p:grpSpPr>
        <p:sp>
          <p:nvSpPr>
            <p:cNvPr id="55" name="모서리가 둥근 직사각형 54"/>
            <p:cNvSpPr/>
            <p:nvPr/>
          </p:nvSpPr>
          <p:spPr>
            <a:xfrm rot="16200000">
              <a:off x="4681723" y="1136434"/>
              <a:ext cx="381002" cy="199184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46000">
                  <a:schemeClr val="bg1">
                    <a:lumMod val="95000"/>
                    <a:alpha val="93000"/>
                  </a:schemeClr>
                </a:gs>
                <a:gs pos="62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dirty="0"/>
            </a:p>
          </p:txBody>
        </p:sp>
        <p:sp>
          <p:nvSpPr>
            <p:cNvPr id="56" name="제목 2"/>
            <p:cNvSpPr txBox="1">
              <a:spLocks/>
            </p:cNvSpPr>
            <p:nvPr/>
          </p:nvSpPr>
          <p:spPr>
            <a:xfrm>
              <a:off x="4315631" y="2053875"/>
              <a:ext cx="604903" cy="221599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현대하모니 M" panose="02020603020101020101" pitchFamily="18" charset="-127"/>
                  <a:cs typeface="Arial" panose="020B0604020202020204" pitchFamily="34" charset="0"/>
                </a:rPr>
                <a:t>Korea</a:t>
              </a:r>
            </a:p>
          </p:txBody>
        </p:sp>
        <p:pic>
          <p:nvPicPr>
            <p:cNvPr id="57" name="Picture 2" descr="F:\※UNICODE2 2016 powerpoint\07.2016년3월7일~3월25일_슈어소프트테크 회사소개서 프레젠테이션\from\유니코드_디자인요청파일\슈어소프트테크_CI\슈어소프트 CI_2016_normal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7707" y="1957114"/>
              <a:ext cx="722312" cy="323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8" name="직선 연결선 57"/>
            <p:cNvCxnSpPr/>
            <p:nvPr/>
          </p:nvCxnSpPr>
          <p:spPr>
            <a:xfrm>
              <a:off x="4832276" y="2018055"/>
              <a:ext cx="0" cy="2286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한국 -------------------------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317" y="1661356"/>
            <a:ext cx="795857" cy="958788"/>
          </a:xfrm>
          <a:prstGeom prst="rect">
            <a:avLst/>
          </a:prstGeom>
        </p:spPr>
      </p:pic>
      <p:sp>
        <p:nvSpPr>
          <p:cNvPr id="60" name="타원1"/>
          <p:cNvSpPr/>
          <p:nvPr userDrawn="1"/>
        </p:nvSpPr>
        <p:spPr>
          <a:xfrm>
            <a:off x="6270663" y="2117257"/>
            <a:ext cx="426252" cy="426634"/>
          </a:xfrm>
          <a:prstGeom prst="ellipse">
            <a:avLst/>
          </a:prstGeom>
          <a:noFill/>
          <a:ln w="19050" cap="flat" cmpd="sng" algn="ctr">
            <a:solidFill>
              <a:schemeClr val="bg1"/>
            </a:solidFill>
            <a:prstDash val="soli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FFFF"/>
              </a:solidFill>
              <a:latin typeface="KoPub돋움체 Medium" pitchFamily="18" charset="-127"/>
              <a:ea typeface="KoPub돋움체 Medium" pitchFamily="18" charset="-127"/>
              <a:cs typeface="Arial" charset="0"/>
            </a:endParaRPr>
          </a:p>
        </p:txBody>
      </p:sp>
      <p:sp>
        <p:nvSpPr>
          <p:cNvPr id="61" name="타원2"/>
          <p:cNvSpPr>
            <a:spLocks noChangeAspect="1"/>
          </p:cNvSpPr>
          <p:nvPr userDrawn="1"/>
        </p:nvSpPr>
        <p:spPr>
          <a:xfrm>
            <a:off x="6166575" y="2013360"/>
            <a:ext cx="634428" cy="63442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FFFF"/>
              </a:solidFill>
              <a:latin typeface="KoPub돋움체 Medium" pitchFamily="18" charset="-127"/>
              <a:ea typeface="KoPub돋움체 Medium" pitchFamily="18" charset="-127"/>
              <a:cs typeface="Arial" charset="0"/>
            </a:endParaRPr>
          </a:p>
        </p:txBody>
      </p:sp>
      <p:sp>
        <p:nvSpPr>
          <p:cNvPr id="62" name="타원3"/>
          <p:cNvSpPr/>
          <p:nvPr userDrawn="1"/>
        </p:nvSpPr>
        <p:spPr>
          <a:xfrm>
            <a:off x="6092326" y="1939342"/>
            <a:ext cx="782926" cy="782464"/>
          </a:xfrm>
          <a:prstGeom prst="ellipse">
            <a:avLst/>
          </a:prstGeom>
          <a:noFill/>
          <a:ln w="3175" cap="flat" cmpd="sng" algn="ctr">
            <a:solidFill>
              <a:schemeClr val="bg1"/>
            </a:solidFill>
            <a:prstDash val="soli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FFFF"/>
              </a:solidFill>
              <a:latin typeface="KoPub돋움체 Medium" pitchFamily="18" charset="-127"/>
              <a:ea typeface="KoPub돋움체 Medium" pitchFamily="18" charset="-127"/>
              <a:cs typeface="Arial" charset="0"/>
            </a:endParaRPr>
          </a:p>
        </p:txBody>
      </p:sp>
      <p:grpSp>
        <p:nvGrpSpPr>
          <p:cNvPr id="63" name="볼"/>
          <p:cNvGrpSpPr>
            <a:grpSpLocks/>
          </p:cNvGrpSpPr>
          <p:nvPr userDrawn="1"/>
        </p:nvGrpSpPr>
        <p:grpSpPr bwMode="auto">
          <a:xfrm>
            <a:off x="6131650" y="1978435"/>
            <a:ext cx="704278" cy="704278"/>
            <a:chOff x="2908525" y="2534891"/>
            <a:chExt cx="918353" cy="918359"/>
          </a:xfrm>
        </p:grpSpPr>
        <p:pic>
          <p:nvPicPr>
            <p:cNvPr id="64" name="볼" descr="Z:\A.2009프로젝트\B.09년 진행\055.2009년05월13일~05월25일_누리플랜 광주천 입찰 PPT\work\png\대훈PNG\누리플랜내지_004.png"/>
            <p:cNvPicPr>
              <a:picLocks noChangeAspect="1" noChangeArrowheads="1"/>
            </p:cNvPicPr>
            <p:nvPr/>
          </p:nvPicPr>
          <p:blipFill>
            <a:blip r:embed="rId9" cstate="print"/>
            <a:stretch>
              <a:fillRect/>
            </a:stretch>
          </p:blipFill>
          <p:spPr bwMode="auto">
            <a:xfrm>
              <a:off x="2908525" y="2534891"/>
              <a:ext cx="918353" cy="918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5" name="타원 64"/>
            <p:cNvSpPr/>
            <p:nvPr/>
          </p:nvSpPr>
          <p:spPr bwMode="auto">
            <a:xfrm>
              <a:off x="3350225" y="2949569"/>
              <a:ext cx="34925" cy="349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grpSp>
        <p:nvGrpSpPr>
          <p:cNvPr id="66" name="그룹 2"/>
          <p:cNvGrpSpPr/>
          <p:nvPr userDrawn="1"/>
        </p:nvGrpSpPr>
        <p:grpSpPr>
          <a:xfrm>
            <a:off x="6375919" y="1466789"/>
            <a:ext cx="1991840" cy="381002"/>
            <a:chOff x="6561846" y="1772125"/>
            <a:chExt cx="1991840" cy="381002"/>
          </a:xfrm>
        </p:grpSpPr>
        <p:sp>
          <p:nvSpPr>
            <p:cNvPr id="67" name="모서리가 둥근 직사각형 66"/>
            <p:cNvSpPr/>
            <p:nvPr/>
          </p:nvSpPr>
          <p:spPr>
            <a:xfrm rot="16200000">
              <a:off x="7367265" y="966706"/>
              <a:ext cx="381002" cy="199184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46000">
                  <a:schemeClr val="bg1">
                    <a:lumMod val="95000"/>
                    <a:alpha val="93000"/>
                  </a:schemeClr>
                </a:gs>
                <a:gs pos="62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dirty="0"/>
            </a:p>
          </p:txBody>
        </p:sp>
        <p:sp>
          <p:nvSpPr>
            <p:cNvPr id="68" name="제목 2"/>
            <p:cNvSpPr txBox="1">
              <a:spLocks/>
            </p:cNvSpPr>
            <p:nvPr/>
          </p:nvSpPr>
          <p:spPr>
            <a:xfrm>
              <a:off x="7055091" y="1884147"/>
              <a:ext cx="604903" cy="201274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현대하모니 M" panose="02020603020101020101" pitchFamily="18" charset="-127"/>
                  <a:cs typeface="Arial" panose="020B0604020202020204" pitchFamily="34" charset="0"/>
                </a:rPr>
                <a:t>USA</a:t>
              </a:r>
              <a:endParaRPr lang="en-US" altLang="ko-KR" sz="12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현대하모니 M" panose="02020603020101020101" pitchFamily="18" charset="-127"/>
                <a:cs typeface="Arial" panose="020B0604020202020204" pitchFamily="34" charset="0"/>
              </a:endParaRPr>
            </a:p>
          </p:txBody>
        </p:sp>
        <p:pic>
          <p:nvPicPr>
            <p:cNvPr id="69" name="Picture 2" descr="F:\※UNICODE2 2016 powerpoint\07.2016년3월7일~3월25일_슈어소프트테크 회사소개서 프레젠테이션\from\유니코드_디자인요청파일\슈어소프트테크_CI\슈어소프트 CI_2016_normal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3249" y="1787386"/>
              <a:ext cx="722312" cy="323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0" name="직선 연결선 69"/>
            <p:cNvCxnSpPr/>
            <p:nvPr/>
          </p:nvCxnSpPr>
          <p:spPr>
            <a:xfrm>
              <a:off x="7517818" y="1848327"/>
              <a:ext cx="0" cy="2286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" name="미국  -------------------------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306" y="1371542"/>
            <a:ext cx="795857" cy="958788"/>
          </a:xfrm>
          <a:prstGeom prst="rect">
            <a:avLst/>
          </a:prstGeom>
        </p:spPr>
      </p:pic>
      <p:sp>
        <p:nvSpPr>
          <p:cNvPr id="72" name="타원1"/>
          <p:cNvSpPr/>
          <p:nvPr userDrawn="1"/>
        </p:nvSpPr>
        <p:spPr>
          <a:xfrm>
            <a:off x="887780" y="2074125"/>
            <a:ext cx="426252" cy="426634"/>
          </a:xfrm>
          <a:prstGeom prst="ellipse">
            <a:avLst/>
          </a:prstGeom>
          <a:noFill/>
          <a:ln w="19050" cap="flat" cmpd="sng" algn="ctr">
            <a:solidFill>
              <a:schemeClr val="bg1"/>
            </a:solidFill>
            <a:prstDash val="soli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FFFF"/>
              </a:solidFill>
              <a:latin typeface="KoPub돋움체 Medium" pitchFamily="18" charset="-127"/>
              <a:ea typeface="KoPub돋움체 Medium" pitchFamily="18" charset="-127"/>
              <a:cs typeface="Arial" charset="0"/>
            </a:endParaRPr>
          </a:p>
        </p:txBody>
      </p:sp>
      <p:sp>
        <p:nvSpPr>
          <p:cNvPr id="73" name="타원2"/>
          <p:cNvSpPr>
            <a:spLocks noChangeAspect="1"/>
          </p:cNvSpPr>
          <p:nvPr userDrawn="1"/>
        </p:nvSpPr>
        <p:spPr>
          <a:xfrm>
            <a:off x="783692" y="1970228"/>
            <a:ext cx="634428" cy="634428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FFFF"/>
              </a:solidFill>
              <a:latin typeface="KoPub돋움체 Medium" pitchFamily="18" charset="-127"/>
              <a:ea typeface="KoPub돋움체 Medium" pitchFamily="18" charset="-127"/>
              <a:cs typeface="Arial" charset="0"/>
            </a:endParaRPr>
          </a:p>
        </p:txBody>
      </p:sp>
      <p:sp>
        <p:nvSpPr>
          <p:cNvPr id="74" name="타원3"/>
          <p:cNvSpPr/>
          <p:nvPr userDrawn="1"/>
        </p:nvSpPr>
        <p:spPr>
          <a:xfrm>
            <a:off x="709443" y="1896210"/>
            <a:ext cx="782926" cy="782464"/>
          </a:xfrm>
          <a:prstGeom prst="ellipse">
            <a:avLst/>
          </a:prstGeom>
          <a:noFill/>
          <a:ln w="3175" cap="flat" cmpd="sng" algn="ctr">
            <a:solidFill>
              <a:schemeClr val="bg1"/>
            </a:solidFill>
            <a:prstDash val="soli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FFFF"/>
              </a:solidFill>
              <a:latin typeface="KoPub돋움체 Medium" pitchFamily="18" charset="-127"/>
              <a:ea typeface="KoPub돋움체 Medium" pitchFamily="18" charset="-127"/>
              <a:cs typeface="Arial" charset="0"/>
            </a:endParaRPr>
          </a:p>
        </p:txBody>
      </p:sp>
      <p:grpSp>
        <p:nvGrpSpPr>
          <p:cNvPr id="75" name="볼"/>
          <p:cNvGrpSpPr>
            <a:grpSpLocks/>
          </p:cNvGrpSpPr>
          <p:nvPr userDrawn="1"/>
        </p:nvGrpSpPr>
        <p:grpSpPr bwMode="auto">
          <a:xfrm>
            <a:off x="748767" y="1935303"/>
            <a:ext cx="704278" cy="704278"/>
            <a:chOff x="2908525" y="2534891"/>
            <a:chExt cx="918353" cy="918359"/>
          </a:xfrm>
        </p:grpSpPr>
        <p:pic>
          <p:nvPicPr>
            <p:cNvPr id="76" name="볼" descr="Z:\A.2009프로젝트\B.09년 진행\055.2009년05월13일~05월25일_누리플랜 광주천 입찰 PPT\work\png\대훈PNG\누리플랜내지_004.png"/>
            <p:cNvPicPr>
              <a:picLocks noChangeAspect="1" noChangeArrowheads="1"/>
            </p:cNvPicPr>
            <p:nvPr/>
          </p:nvPicPr>
          <p:blipFill>
            <a:blip r:embed="rId9" cstate="print"/>
            <a:stretch>
              <a:fillRect/>
            </a:stretch>
          </p:blipFill>
          <p:spPr bwMode="auto">
            <a:xfrm>
              <a:off x="2908525" y="2534891"/>
              <a:ext cx="918353" cy="918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7" name="타원 76"/>
            <p:cNvSpPr/>
            <p:nvPr/>
          </p:nvSpPr>
          <p:spPr bwMode="auto">
            <a:xfrm>
              <a:off x="3350225" y="2949569"/>
              <a:ext cx="34925" cy="349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KoPub돋움체 Medium" pitchFamily="18" charset="-127"/>
                <a:ea typeface="KoPub돋움체 Medium" pitchFamily="18" charset="-127"/>
              </a:endParaRPr>
            </a:p>
          </p:txBody>
        </p:sp>
      </p:grpSp>
      <p:grpSp>
        <p:nvGrpSpPr>
          <p:cNvPr id="78" name="그룹 3"/>
          <p:cNvGrpSpPr/>
          <p:nvPr userDrawn="1"/>
        </p:nvGrpSpPr>
        <p:grpSpPr>
          <a:xfrm>
            <a:off x="992571" y="1431041"/>
            <a:ext cx="2103953" cy="381002"/>
            <a:chOff x="1001197" y="1650795"/>
            <a:chExt cx="2103953" cy="381002"/>
          </a:xfrm>
        </p:grpSpPr>
        <p:sp>
          <p:nvSpPr>
            <p:cNvPr id="79" name="모서리가 둥근 직사각형 78"/>
            <p:cNvSpPr/>
            <p:nvPr/>
          </p:nvSpPr>
          <p:spPr>
            <a:xfrm rot="16200000">
              <a:off x="1862673" y="789319"/>
              <a:ext cx="381002" cy="210395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46000">
                  <a:schemeClr val="bg1">
                    <a:lumMod val="95000"/>
                    <a:alpha val="93000"/>
                  </a:schemeClr>
                </a:gs>
                <a:gs pos="62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dirty="0"/>
            </a:p>
          </p:txBody>
        </p:sp>
        <p:sp>
          <p:nvSpPr>
            <p:cNvPr id="80" name="제목 2"/>
            <p:cNvSpPr txBox="1">
              <a:spLocks/>
            </p:cNvSpPr>
            <p:nvPr/>
          </p:nvSpPr>
          <p:spPr>
            <a:xfrm>
              <a:off x="1440524" y="1744181"/>
              <a:ext cx="604903" cy="201274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20000"/>
                </a:lnSpc>
              </a:pPr>
              <a:r>
                <a:rPr lang="en-US" altLang="ko-KR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현대하모니 M" panose="02020603020101020101" pitchFamily="18" charset="-127"/>
                  <a:cs typeface="Arial" panose="020B0604020202020204" pitchFamily="34" charset="0"/>
                </a:rPr>
                <a:t>Sweden</a:t>
              </a:r>
            </a:p>
          </p:txBody>
        </p:sp>
        <p:cxnSp>
          <p:nvCxnSpPr>
            <p:cNvPr id="81" name="직선 연결선 80"/>
            <p:cNvCxnSpPr/>
            <p:nvPr/>
          </p:nvCxnSpPr>
          <p:spPr>
            <a:xfrm>
              <a:off x="2110712" y="1726997"/>
              <a:ext cx="0" cy="2286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6669" y="1787340"/>
              <a:ext cx="805069" cy="147667"/>
            </a:xfrm>
            <a:prstGeom prst="rect">
              <a:avLst/>
            </a:prstGeom>
          </p:spPr>
        </p:pic>
      </p:grpSp>
      <p:pic>
        <p:nvPicPr>
          <p:cNvPr id="83" name="스웨덴 -------------------------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58" y="1335794"/>
            <a:ext cx="795857" cy="958788"/>
          </a:xfrm>
          <a:prstGeom prst="rect">
            <a:avLst/>
          </a:prstGeom>
        </p:spPr>
      </p:pic>
      <p:sp>
        <p:nvSpPr>
          <p:cNvPr id="84" name="텍스트 개체 틀 3"/>
          <p:cNvSpPr txBox="1">
            <a:spLocks/>
          </p:cNvSpPr>
          <p:nvPr userDrawn="1"/>
        </p:nvSpPr>
        <p:spPr>
          <a:xfrm>
            <a:off x="0" y="0"/>
            <a:ext cx="9144000" cy="597256"/>
          </a:xfrm>
          <a:prstGeom prst="rect">
            <a:avLst/>
          </a:prstGeom>
        </p:spPr>
        <p:txBody>
          <a:bodyPr wrap="square" lIns="612000" tIns="18000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 smtClean="0">
                <a:solidFill>
                  <a:srgbClr val="0050A4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회사 위치</a:t>
            </a:r>
            <a:endParaRPr lang="ko-KR" altLang="en-US" sz="2400" dirty="0">
              <a:solidFill>
                <a:srgbClr val="0050A4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64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2755 L 4.16667E-6 7.40741E-7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8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22222E-6 L 5E-6 -0.02755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50" presetClass="entr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7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3" presetClass="path" presetSubtype="0" accel="50000" decel="5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8.33333E-7 -4.07407E-6 L 0.02135 -4.07407E-6 " pathEditMode="relative" rAng="0" ptsTypes="AA">
                                      <p:cBhvr>
                                        <p:cTn id="58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3" presetClass="path" presetSubtype="0" accel="50000" decel="50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0.02136 -1.48148E-6 L 2.5E-6 -1.48148E-6 " pathEditMode="relative" rAng="0" ptsTypes="AA">
                                      <p:cBhvr>
                                        <p:cTn id="63" dur="7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3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8.33333E-7 -4.07407E-6 L 0.02135 -4.07407E-6 " pathEditMode="relative" rAng="0" ptsTypes="AA">
                                      <p:cBhvr>
                                        <p:cTn id="68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3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2136 -1.48148E-6 L 2.5E-6 -1.48148E-6 " pathEditMode="relative" rAng="0" ptsTypes="AA">
                                      <p:cBhvr>
                                        <p:cTn id="73" dur="7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2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50" presetClass="entr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7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7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7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7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63" presetClass="path" presetSubtype="0" accel="50000" decel="5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8.33333E-7 -4.07407E-6 L 0.02135 -4.07407E-6 " pathEditMode="relative" rAng="0" ptsTypes="AA">
                                      <p:cBhvr>
                                        <p:cTn id="117" dur="7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" y="0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7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63" presetClass="path" presetSubtype="0" accel="50000" decel="50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0.02136 -1.48148E-6 L 2.5E-6 -1.48148E-6 " pathEditMode="relative" rAng="0" ptsTypes="AA">
                                      <p:cBhvr>
                                        <p:cTn id="122" dur="7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3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3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3" presetClass="entr" presetSubtype="3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50" presetClass="entr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7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7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7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63" presetClass="path" presetSubtype="0" accel="50000" decel="5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8.33333E-7 -4.07407E-6 L 0.02135 -4.07407E-6 " pathEditMode="relative" rAng="0" ptsTypes="AA">
                                      <p:cBhvr>
                                        <p:cTn id="166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" y="0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7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63" presetClass="path" presetSubtype="0" accel="50000" decel="50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0.02136 -1.48148E-6 L 2.5E-6 -1.48148E-6 " pathEditMode="relative" rAng="0" ptsTypes="AA">
                                      <p:cBhvr>
                                        <p:cTn id="171" dur="7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33" grpId="0"/>
      <p:bldP spid="33" grpId="1"/>
      <p:bldP spid="40" grpId="0"/>
      <p:bldP spid="40" grpId="1"/>
      <p:bldP spid="44" grpId="0"/>
      <p:bldP spid="44" grpId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6550729"/>
            <a:ext cx="9144000" cy="307271"/>
            <a:chOff x="0" y="6586729"/>
            <a:chExt cx="9144000" cy="307271"/>
          </a:xfrm>
        </p:grpSpPr>
        <p:sp>
          <p:nvSpPr>
            <p:cNvPr id="7" name="직사각형 6"/>
            <p:cNvSpPr/>
            <p:nvPr/>
          </p:nvSpPr>
          <p:spPr>
            <a:xfrm>
              <a:off x="0" y="6606000"/>
              <a:ext cx="9144000" cy="28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0" y="6586729"/>
              <a:ext cx="9144000" cy="36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>
                <a:solidFill>
                  <a:prstClr val="whit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23850" y="6680751"/>
              <a:ext cx="1800000" cy="13849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  <a:scene3d>
                <a:camera prst="orthographicFront">
                  <a:rot lat="0" lon="0" rev="0"/>
                </a:camera>
                <a:lightRig rig="soft" dir="t"/>
              </a:scene3d>
              <a:sp3d prstMaterial="softEdge">
                <a:bevelT w="1270" h="127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indent="-120650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900" spc="0" baseline="0" dirty="0" err="1" smtClean="0"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itchFamily="34" charset="0"/>
                </a:rPr>
                <a:t>Suresoft</a:t>
              </a:r>
              <a:r>
                <a:rPr lang="en-US" altLang="ko-KR" sz="900" spc="0" baseline="0" dirty="0" smtClean="0">
                  <a:solidFill>
                    <a:schemeClr val="bg1"/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Arial" pitchFamily="34" charset="0"/>
                </a:rPr>
                <a:t> Technologies Inc.</a:t>
              </a:r>
            </a:p>
          </p:txBody>
        </p:sp>
      </p:grpSp>
      <p:sp>
        <p:nvSpPr>
          <p:cNvPr id="10" name="슬라이드 번호 개체 틀 3"/>
          <p:cNvSpPr txBox="1">
            <a:spLocks/>
          </p:cNvSpPr>
          <p:nvPr userDrawn="1"/>
        </p:nvSpPr>
        <p:spPr bwMode="auto">
          <a:xfrm>
            <a:off x="6383826" y="6640581"/>
            <a:ext cx="2423266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>
                <a:rot lat="0" lon="0" rev="0"/>
              </a:camera>
              <a:lightRig rig="soft" dir="t"/>
            </a:scene3d>
            <a:sp3d prstMaterial="softEdge">
              <a:bevelT w="1270" h="1270"/>
              <a:contourClr>
                <a:schemeClr val="accent4">
                  <a:alpha val="95000"/>
                </a:schemeClr>
              </a:contourClr>
            </a:sp3d>
          </a:bodyPr>
          <a:lstStyle>
            <a:defPPr>
              <a:defRPr lang="ko-KR"/>
            </a:defPPr>
            <a:lvl1pPr indent="-120650" fontAlgn="base" latinLnBrk="0">
              <a:spcBef>
                <a:spcPct val="0"/>
              </a:spcBef>
              <a:spcAft>
                <a:spcPct val="0"/>
              </a:spcAft>
              <a:defRPr sz="900" spc="30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defRPr>
            </a:lvl1pPr>
          </a:lstStyle>
          <a:p>
            <a:pPr lvl="0" algn="r"/>
            <a:fld id="{189EB3A3-BB94-4E0F-9DE5-D0C6BDAADEC9}" type="slidenum">
              <a:rPr lang="ko-KR" altLang="en-US" b="1" spc="0" baseline="0" noProof="0" smtClean="0">
                <a:latin typeface="현대하모니 M" panose="02020603020101020101" pitchFamily="18" charset="-127"/>
                <a:ea typeface="현대하모니 M" panose="02020603020101020101" pitchFamily="18" charset="-127"/>
              </a:rPr>
              <a:pPr lvl="0" algn="r"/>
              <a:t>‹#›</a:t>
            </a:fld>
            <a:endParaRPr lang="en-US" altLang="ko-KR" b="1" spc="0" baseline="0" noProof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84" name="텍스트 개체 틀 3"/>
          <p:cNvSpPr txBox="1">
            <a:spLocks/>
          </p:cNvSpPr>
          <p:nvPr userDrawn="1"/>
        </p:nvSpPr>
        <p:spPr>
          <a:xfrm>
            <a:off x="0" y="0"/>
            <a:ext cx="9144000" cy="597256"/>
          </a:xfrm>
          <a:prstGeom prst="rect">
            <a:avLst/>
          </a:prstGeom>
        </p:spPr>
        <p:txBody>
          <a:bodyPr wrap="square" lIns="612000" tIns="18000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>
                <a:solidFill>
                  <a:srgbClr val="0050A4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주요 고객</a:t>
            </a:r>
          </a:p>
        </p:txBody>
      </p:sp>
      <p:pic>
        <p:nvPicPr>
          <p:cNvPr id="85" name="그림 8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04"/>
          <a:stretch/>
        </p:blipFill>
        <p:spPr>
          <a:xfrm>
            <a:off x="367748" y="0"/>
            <a:ext cx="214615" cy="568454"/>
          </a:xfrm>
          <a:prstGeom prst="rect">
            <a:avLst/>
          </a:prstGeom>
          <a:noFill/>
          <a:ln>
            <a:noFill/>
          </a:ln>
          <a:effectLst>
            <a:outerShdw blurRad="25400" dist="12700" algn="l" rotWithShape="0">
              <a:prstClr val="black">
                <a:alpha val="26000"/>
              </a:prstClr>
            </a:outerShdw>
          </a:effectLst>
        </p:spPr>
      </p:pic>
      <p:pic>
        <p:nvPicPr>
          <p:cNvPr id="86" name="그림 8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648" y="207577"/>
            <a:ext cx="864096" cy="387422"/>
          </a:xfrm>
          <a:prstGeom prst="rect">
            <a:avLst/>
          </a:prstGeom>
        </p:spPr>
      </p:pic>
      <p:pic>
        <p:nvPicPr>
          <p:cNvPr id="87" name="배경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36"/>
          <a:stretch/>
        </p:blipFill>
        <p:spPr>
          <a:xfrm>
            <a:off x="0" y="4156108"/>
            <a:ext cx="9144000" cy="2394436"/>
          </a:xfrm>
          <a:prstGeom prst="rect">
            <a:avLst/>
          </a:prstGeom>
        </p:spPr>
      </p:pic>
      <p:grpSp>
        <p:nvGrpSpPr>
          <p:cNvPr id="88" name="그룹 87"/>
          <p:cNvGrpSpPr/>
          <p:nvPr userDrawn="1"/>
        </p:nvGrpSpPr>
        <p:grpSpPr>
          <a:xfrm>
            <a:off x="-1" y="630627"/>
            <a:ext cx="9144002" cy="5921306"/>
            <a:chOff x="348399" y="805800"/>
            <a:chExt cx="8447935" cy="5921306"/>
          </a:xfrm>
        </p:grpSpPr>
        <p:pic>
          <p:nvPicPr>
            <p:cNvPr id="89" name="Picture 2" descr="F:\※UNICODE4 소스\1.PPT작업 소스\비츠로시스소스\배경\019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78" r="5786" b="15929"/>
            <a:stretch/>
          </p:blipFill>
          <p:spPr bwMode="auto">
            <a:xfrm>
              <a:off x="348400" y="805800"/>
              <a:ext cx="8447934" cy="48755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2" descr="F:\※UNICODE4 소스\1.PPT작업 소스\비츠로시스소스\배경\019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78" t="73793" r="5785" b="8121"/>
            <a:stretch/>
          </p:blipFill>
          <p:spPr bwMode="auto">
            <a:xfrm>
              <a:off x="348399" y="5678235"/>
              <a:ext cx="8447934" cy="10488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1" name="직선 연결선 90"/>
          <p:cNvCxnSpPr/>
          <p:nvPr userDrawn="1"/>
        </p:nvCxnSpPr>
        <p:spPr>
          <a:xfrm>
            <a:off x="1178596" y="2021524"/>
            <a:ext cx="7452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 userDrawn="1"/>
        </p:nvCxnSpPr>
        <p:spPr>
          <a:xfrm>
            <a:off x="1178596" y="3270441"/>
            <a:ext cx="7452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 userDrawn="1"/>
        </p:nvCxnSpPr>
        <p:spPr>
          <a:xfrm>
            <a:off x="1178596" y="4671883"/>
            <a:ext cx="7452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 userDrawn="1"/>
        </p:nvCxnSpPr>
        <p:spPr>
          <a:xfrm>
            <a:off x="1178596" y="5376871"/>
            <a:ext cx="7452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 userDrawn="1"/>
        </p:nvCxnSpPr>
        <p:spPr>
          <a:xfrm>
            <a:off x="1178596" y="5797807"/>
            <a:ext cx="7452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 userDrawn="1"/>
        </p:nvCxnSpPr>
        <p:spPr>
          <a:xfrm>
            <a:off x="1178596" y="3968325"/>
            <a:ext cx="7452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그룹 96"/>
          <p:cNvGrpSpPr/>
          <p:nvPr userDrawn="1"/>
        </p:nvGrpSpPr>
        <p:grpSpPr>
          <a:xfrm>
            <a:off x="493762" y="1076583"/>
            <a:ext cx="627210" cy="900000"/>
            <a:chOff x="429086" y="1132590"/>
            <a:chExt cx="639426" cy="923162"/>
          </a:xfrm>
        </p:grpSpPr>
        <p:sp>
          <p:nvSpPr>
            <p:cNvPr id="98" name="모서리가 둥근 직사각형 97"/>
            <p:cNvSpPr/>
            <p:nvPr/>
          </p:nvSpPr>
          <p:spPr>
            <a:xfrm rot="10800000">
              <a:off x="429086" y="1132590"/>
              <a:ext cx="639426" cy="923162"/>
            </a:xfrm>
            <a:prstGeom prst="roundRect">
              <a:avLst>
                <a:gd name="adj" fmla="val 5420"/>
              </a:avLst>
            </a:prstGeom>
            <a:gradFill flip="none" rotWithShape="1"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99" name="text 1"/>
            <p:cNvSpPr txBox="1">
              <a:spLocks/>
            </p:cNvSpPr>
            <p:nvPr/>
          </p:nvSpPr>
          <p:spPr>
            <a:xfrm>
              <a:off x="482359" y="1471830"/>
              <a:ext cx="532882" cy="24468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ct val="20000"/>
                </a:spcBef>
                <a:buFont typeface="Arial" panose="020B0604020202020204" pitchFamily="34" charset="0"/>
                <a:buNone/>
                <a:defRPr sz="1600" spc="-80">
                  <a:latin typeface="현대하모니 L" panose="02020603020101020101" pitchFamily="18" charset="-127"/>
                  <a:ea typeface="현대하모니 L" panose="02020603020101020101" pitchFamily="18" charset="-127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pPr algn="ctr"/>
              <a:r>
                <a:rPr lang="ko-KR" altLang="en-US" sz="1100"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국방</a:t>
              </a:r>
            </a:p>
          </p:txBody>
        </p:sp>
      </p:grpSp>
      <p:grpSp>
        <p:nvGrpSpPr>
          <p:cNvPr id="100" name="그룹 99"/>
          <p:cNvGrpSpPr/>
          <p:nvPr userDrawn="1"/>
        </p:nvGrpSpPr>
        <p:grpSpPr>
          <a:xfrm>
            <a:off x="493762" y="2055591"/>
            <a:ext cx="627210" cy="1178096"/>
            <a:chOff x="429086" y="2215301"/>
            <a:chExt cx="639426" cy="1208414"/>
          </a:xfrm>
        </p:grpSpPr>
        <p:sp>
          <p:nvSpPr>
            <p:cNvPr id="101" name="모서리가 둥근 직사각형 100"/>
            <p:cNvSpPr/>
            <p:nvPr/>
          </p:nvSpPr>
          <p:spPr>
            <a:xfrm rot="10800000">
              <a:off x="429086" y="2215301"/>
              <a:ext cx="639426" cy="1208414"/>
            </a:xfrm>
            <a:prstGeom prst="roundRect">
              <a:avLst>
                <a:gd name="adj" fmla="val 5420"/>
              </a:avLst>
            </a:prstGeom>
            <a:gradFill flip="none" rotWithShape="1"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02" name="text 1"/>
            <p:cNvSpPr txBox="1">
              <a:spLocks/>
            </p:cNvSpPr>
            <p:nvPr/>
          </p:nvSpPr>
          <p:spPr>
            <a:xfrm>
              <a:off x="482359" y="2697168"/>
              <a:ext cx="532882" cy="24468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ct val="20000"/>
                </a:spcBef>
                <a:buFont typeface="Arial" panose="020B0604020202020204" pitchFamily="34" charset="0"/>
                <a:buNone/>
                <a:defRPr sz="1600" spc="-80">
                  <a:latin typeface="현대하모니 L" panose="02020603020101020101" pitchFamily="18" charset="-127"/>
                  <a:ea typeface="현대하모니 L" panose="02020603020101020101" pitchFamily="18" charset="-127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pPr algn="ctr"/>
              <a:r>
                <a:rPr lang="ko-KR" altLang="en-US" sz="1100"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자동차</a:t>
              </a:r>
            </a:p>
          </p:txBody>
        </p:sp>
      </p:grpSp>
      <p:grpSp>
        <p:nvGrpSpPr>
          <p:cNvPr id="103" name="그룹 102"/>
          <p:cNvGrpSpPr/>
          <p:nvPr userDrawn="1"/>
        </p:nvGrpSpPr>
        <p:grpSpPr>
          <a:xfrm>
            <a:off x="419919" y="5418826"/>
            <a:ext cx="774898" cy="338401"/>
            <a:chOff x="419919" y="4804049"/>
            <a:chExt cx="774898" cy="338401"/>
          </a:xfrm>
        </p:grpSpPr>
        <p:grpSp>
          <p:nvGrpSpPr>
            <p:cNvPr id="104" name="그룹 103"/>
            <p:cNvGrpSpPr/>
            <p:nvPr/>
          </p:nvGrpSpPr>
          <p:grpSpPr>
            <a:xfrm>
              <a:off x="419919" y="4804049"/>
              <a:ext cx="774898" cy="338401"/>
              <a:chOff x="353804" y="5106747"/>
              <a:chExt cx="789991" cy="347110"/>
            </a:xfrm>
          </p:grpSpPr>
          <p:sp>
            <p:nvSpPr>
              <p:cNvPr id="106" name="모서리가 둥근 직사각형 105"/>
              <p:cNvSpPr/>
              <p:nvPr/>
            </p:nvSpPr>
            <p:spPr>
              <a:xfrm rot="10800000">
                <a:off x="429086" y="5106747"/>
                <a:ext cx="639426" cy="347110"/>
              </a:xfrm>
              <a:prstGeom prst="roundRect">
                <a:avLst>
                  <a:gd name="adj" fmla="val 5420"/>
                </a:avLst>
              </a:prstGeom>
              <a:gradFill flip="none" rotWithShape="1">
                <a:gsLst>
                  <a:gs pos="0">
                    <a:schemeClr val="bg1"/>
                  </a:gs>
                  <a:gs pos="4300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anchor="ctr"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 defTabSz="1018886" fontAlgn="base" latinLnBrk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100" kern="0" spc="-49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107" name="text 1"/>
              <p:cNvSpPr txBox="1">
                <a:spLocks/>
              </p:cNvSpPr>
              <p:nvPr/>
            </p:nvSpPr>
            <p:spPr>
              <a:xfrm>
                <a:off x="353804" y="5154528"/>
                <a:ext cx="789991" cy="244682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>
                <a:defPPr>
                  <a:defRPr lang="ko-KR"/>
                </a:defPPr>
                <a:lvl1pPr indent="0">
                  <a:lnSpc>
                    <a:spcPct val="9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1600" spc="-80">
                    <a:latin typeface="현대하모니 L" panose="02020603020101020101" pitchFamily="18" charset="-127"/>
                    <a:ea typeface="현대하모니 L" panose="02020603020101020101" pitchFamily="18" charset="-127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/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/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/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/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9pPr>
              </a:lstStyle>
              <a:p>
                <a:pPr algn="ctr"/>
                <a:r>
                  <a:rPr lang="ko-KR" altLang="en-US" sz="1100" smtClean="0"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통신   전자</a:t>
                </a:r>
                <a:endParaRPr lang="ko-KR" altLang="en-US" sz="1100">
                  <a:latin typeface="현대하모니 M" panose="02020603020101020101" pitchFamily="18" charset="-127"/>
                  <a:ea typeface="현대하모니 M" panose="02020603020101020101" pitchFamily="18" charset="-127"/>
                </a:endParaRPr>
              </a:p>
            </p:txBody>
          </p:sp>
        </p:grpSp>
        <p:cxnSp>
          <p:nvCxnSpPr>
            <p:cNvPr id="105" name="직선 연결선 104"/>
            <p:cNvCxnSpPr/>
            <p:nvPr/>
          </p:nvCxnSpPr>
          <p:spPr>
            <a:xfrm>
              <a:off x="817592" y="4903000"/>
              <a:ext cx="0" cy="14293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그룹 107"/>
          <p:cNvGrpSpPr/>
          <p:nvPr userDrawn="1"/>
        </p:nvGrpSpPr>
        <p:grpSpPr>
          <a:xfrm>
            <a:off x="493762" y="3312949"/>
            <a:ext cx="627210" cy="625484"/>
            <a:chOff x="429086" y="2215302"/>
            <a:chExt cx="639426" cy="641581"/>
          </a:xfrm>
        </p:grpSpPr>
        <p:sp>
          <p:nvSpPr>
            <p:cNvPr id="109" name="모서리가 둥근 직사각형 108"/>
            <p:cNvSpPr/>
            <p:nvPr/>
          </p:nvSpPr>
          <p:spPr>
            <a:xfrm rot="10800000">
              <a:off x="429086" y="2215302"/>
              <a:ext cx="639426" cy="641581"/>
            </a:xfrm>
            <a:prstGeom prst="roundRect">
              <a:avLst>
                <a:gd name="adj" fmla="val 5420"/>
              </a:avLst>
            </a:prstGeom>
            <a:gradFill flip="none" rotWithShape="1"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10" name="text 1"/>
            <p:cNvSpPr txBox="1">
              <a:spLocks/>
            </p:cNvSpPr>
            <p:nvPr/>
          </p:nvSpPr>
          <p:spPr>
            <a:xfrm>
              <a:off x="482359" y="2413752"/>
              <a:ext cx="532882" cy="24468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ct val="20000"/>
                </a:spcBef>
                <a:buFont typeface="Arial" panose="020B0604020202020204" pitchFamily="34" charset="0"/>
                <a:buNone/>
                <a:defRPr sz="1600" spc="-80">
                  <a:latin typeface="현대하모니 L" panose="02020603020101020101" pitchFamily="18" charset="-127"/>
                  <a:ea typeface="현대하모니 L" panose="02020603020101020101" pitchFamily="18" charset="-127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pPr algn="ctr"/>
              <a:r>
                <a:rPr lang="ko-KR" altLang="en-US" sz="1100"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철도</a:t>
              </a:r>
            </a:p>
          </p:txBody>
        </p:sp>
      </p:grpSp>
      <p:grpSp>
        <p:nvGrpSpPr>
          <p:cNvPr id="111" name="그룹 110"/>
          <p:cNvGrpSpPr/>
          <p:nvPr userDrawn="1"/>
        </p:nvGrpSpPr>
        <p:grpSpPr>
          <a:xfrm>
            <a:off x="493762" y="4712568"/>
            <a:ext cx="627210" cy="612949"/>
            <a:chOff x="429086" y="2225974"/>
            <a:chExt cx="639426" cy="628724"/>
          </a:xfrm>
        </p:grpSpPr>
        <p:sp>
          <p:nvSpPr>
            <p:cNvPr id="112" name="모서리가 둥근 직사각형 111"/>
            <p:cNvSpPr/>
            <p:nvPr/>
          </p:nvSpPr>
          <p:spPr>
            <a:xfrm rot="10800000">
              <a:off x="429086" y="2225974"/>
              <a:ext cx="639426" cy="628724"/>
            </a:xfrm>
            <a:prstGeom prst="roundRect">
              <a:avLst>
                <a:gd name="adj" fmla="val 5420"/>
              </a:avLst>
            </a:prstGeom>
            <a:gradFill flip="none" rotWithShape="1"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13" name="text 1"/>
            <p:cNvSpPr txBox="1">
              <a:spLocks/>
            </p:cNvSpPr>
            <p:nvPr/>
          </p:nvSpPr>
          <p:spPr>
            <a:xfrm>
              <a:off x="482359" y="2416561"/>
              <a:ext cx="532882" cy="24468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ct val="20000"/>
                </a:spcBef>
                <a:buFont typeface="Arial" panose="020B0604020202020204" pitchFamily="34" charset="0"/>
                <a:buNone/>
                <a:defRPr sz="1600" spc="-80">
                  <a:latin typeface="현대하모니 L" panose="02020603020101020101" pitchFamily="18" charset="-127"/>
                  <a:ea typeface="현대하모니 L" panose="02020603020101020101" pitchFamily="18" charset="-127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pPr algn="ctr"/>
              <a:r>
                <a:rPr lang="ko-KR" altLang="en-US" sz="1100"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금융</a:t>
              </a:r>
            </a:p>
          </p:txBody>
        </p:sp>
      </p:grpSp>
      <p:grpSp>
        <p:nvGrpSpPr>
          <p:cNvPr id="114" name="그룹 113"/>
          <p:cNvGrpSpPr/>
          <p:nvPr userDrawn="1"/>
        </p:nvGrpSpPr>
        <p:grpSpPr>
          <a:xfrm>
            <a:off x="1182051" y="1133467"/>
            <a:ext cx="7466649" cy="787857"/>
            <a:chOff x="1182051" y="1095376"/>
            <a:chExt cx="7466649" cy="787857"/>
          </a:xfrm>
        </p:grpSpPr>
        <p:sp>
          <p:nvSpPr>
            <p:cNvPr id="115" name="모서리가 둥근 직사각형 114"/>
            <p:cNvSpPr/>
            <p:nvPr/>
          </p:nvSpPr>
          <p:spPr>
            <a:xfrm>
              <a:off x="1182051" y="1095376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16" name="모서리가 둥근 직사각형 115"/>
            <p:cNvSpPr/>
            <p:nvPr/>
          </p:nvSpPr>
          <p:spPr>
            <a:xfrm>
              <a:off x="2255574" y="1095376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17" name="모서리가 둥근 직사각형 116"/>
            <p:cNvSpPr/>
            <p:nvPr/>
          </p:nvSpPr>
          <p:spPr>
            <a:xfrm>
              <a:off x="3329095" y="1095376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18" name="모서리가 둥근 직사각형 117"/>
            <p:cNvSpPr/>
            <p:nvPr/>
          </p:nvSpPr>
          <p:spPr>
            <a:xfrm>
              <a:off x="4402618" y="1095376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19" name="모서리가 둥근 직사각형 118"/>
            <p:cNvSpPr/>
            <p:nvPr/>
          </p:nvSpPr>
          <p:spPr>
            <a:xfrm>
              <a:off x="5476140" y="1095376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20" name="모서리가 둥근 직사각형 119"/>
            <p:cNvSpPr/>
            <p:nvPr/>
          </p:nvSpPr>
          <p:spPr>
            <a:xfrm>
              <a:off x="6549661" y="1095376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21" name="모서리가 둥근 직사각형 120"/>
            <p:cNvSpPr/>
            <p:nvPr/>
          </p:nvSpPr>
          <p:spPr>
            <a:xfrm>
              <a:off x="1182051" y="1368597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22" name="모서리가 둥근 직사각형 121"/>
            <p:cNvSpPr/>
            <p:nvPr/>
          </p:nvSpPr>
          <p:spPr>
            <a:xfrm>
              <a:off x="2255574" y="1368597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23" name="모서리가 둥근 직사각형 122"/>
            <p:cNvSpPr/>
            <p:nvPr/>
          </p:nvSpPr>
          <p:spPr>
            <a:xfrm>
              <a:off x="3329095" y="1368597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24" name="모서리가 둥근 직사각형 123"/>
            <p:cNvSpPr/>
            <p:nvPr/>
          </p:nvSpPr>
          <p:spPr>
            <a:xfrm>
              <a:off x="4402618" y="1368597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25" name="모서리가 둥근 직사각형 124"/>
            <p:cNvSpPr/>
            <p:nvPr/>
          </p:nvSpPr>
          <p:spPr>
            <a:xfrm>
              <a:off x="5476140" y="1368597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26" name="모서리가 둥근 직사각형 125"/>
            <p:cNvSpPr/>
            <p:nvPr/>
          </p:nvSpPr>
          <p:spPr>
            <a:xfrm>
              <a:off x="6549661" y="1368597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27" name="모서리가 둥근 직사각형 126"/>
            <p:cNvSpPr/>
            <p:nvPr/>
          </p:nvSpPr>
          <p:spPr>
            <a:xfrm>
              <a:off x="1182051" y="1651343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28" name="모서리가 둥근 직사각형 127"/>
            <p:cNvSpPr/>
            <p:nvPr/>
          </p:nvSpPr>
          <p:spPr>
            <a:xfrm>
              <a:off x="7620524" y="1095376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29" name="모서리가 둥근 직사각형 128"/>
            <p:cNvSpPr/>
            <p:nvPr/>
          </p:nvSpPr>
          <p:spPr>
            <a:xfrm>
              <a:off x="7620524" y="1368597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pic>
          <p:nvPicPr>
            <p:cNvPr id="130" name="그림 12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5749" y="1144197"/>
              <a:ext cx="580781" cy="163742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31" name="Picture 4" descr="F:\※UNICODE2 2016 powerpoint\07.2016년3월7일~3월25일_슈어소프트테크 회사소개서 프레젠테이션\work\png\로고2\01-2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4750" y="1140821"/>
              <a:ext cx="729824" cy="152566"/>
            </a:xfrm>
            <a:prstGeom prst="rect">
              <a:avLst/>
            </a:prstGeom>
            <a:solidFill>
              <a:schemeClr val="bg1"/>
            </a:solidFill>
            <a:extLst/>
          </p:spPr>
        </p:pic>
        <p:pic>
          <p:nvPicPr>
            <p:cNvPr id="132" name="Picture 5" descr="F:\※UNICODE2 2016 powerpoint\07.2016년3월7일~3월25일_슈어소프트테크 회사소개서 프레젠테이션\work\png\로고2\01-3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7562" y="1149205"/>
              <a:ext cx="611242" cy="133194"/>
            </a:xfrm>
            <a:prstGeom prst="rect">
              <a:avLst/>
            </a:prstGeom>
            <a:solidFill>
              <a:schemeClr val="bg1"/>
            </a:solidFill>
            <a:extLst/>
          </p:spPr>
        </p:pic>
        <p:pic>
          <p:nvPicPr>
            <p:cNvPr id="133" name="그림 132"/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24943" b="-2"/>
            <a:stretch/>
          </p:blipFill>
          <p:spPr>
            <a:xfrm>
              <a:off x="4652500" y="1130200"/>
              <a:ext cx="528413" cy="1813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Picture 7" descr="F:\※UNICODE2 2016 powerpoint\07.2016년3월7일~3월25일_슈어소프트테크 회사소개서 프레젠테이션\work\png\로고2\01-5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0183" y="1163932"/>
              <a:ext cx="937768" cy="127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5" name="Picture 8" descr="F:\※UNICODE2 2016 powerpoint\07.2016년3월7일~3월25일_슈어소프트테크 회사소개서 프레젠테이션\work\png\로고2\01-6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7463" y="1145960"/>
              <a:ext cx="414298" cy="139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6" name="그림 135"/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8664" y="1141997"/>
              <a:ext cx="949221" cy="1582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그림 136"/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544553" y="1395885"/>
              <a:ext cx="417722" cy="1689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Picture 6" descr="F:\※UNICODE2 2016 powerpoint\07.2016년3월7일~3월25일_슈어소프트테크 회사소개서 프레젠테이션\work\png\로고2\01-4.pn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4534" y="1419225"/>
              <a:ext cx="518431" cy="146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9" name="Picture 10" descr="F:\※UNICODE2 2016 powerpoint\07.2016년3월7일~3월25일_슈어소프트테크 회사소개서 프레젠테이션\work\png\로고2\01-8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8624" y="1394422"/>
              <a:ext cx="156626" cy="193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0" name="Picture 11" descr="F:\※UNICODE2 2016 powerpoint\07.2016년3월7일~3월25일_슈어소프트테크 회사소개서 프레젠테이션\work\png\로고2\01-9.png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2239" y="1374200"/>
              <a:ext cx="428934" cy="202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1" name="Picture 12" descr="F:\※UNICODE2 2016 powerpoint\07.2016년3월7일~3월25일_슈어소프트테크 회사소개서 프레젠테이션\work\png\로고2\01-10.pn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2022" y="1440776"/>
              <a:ext cx="576413" cy="84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2" name="Picture 13" descr="F:\※UNICODE2 2016 powerpoint\07.2016년3월7일~3월25일_슈어소프트테크 회사소개서 프레젠테이션\work\png\로고2\01-11.pn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1554" y="1722762"/>
              <a:ext cx="589172" cy="110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" name="그림 142"/>
            <p:cNvPicPr>
              <a:picLocks noChangeAspect="1"/>
            </p:cNvPicPr>
            <p:nvPr/>
          </p:nvPicPr>
          <p:blipFill>
            <a:blip r:embed="rId1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87404" y="1685439"/>
              <a:ext cx="570122" cy="181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Picture 2" descr="C:\Users\PANGQ\Desktop\logo.gif"/>
            <p:cNvPicPr>
              <a:picLocks noChangeAspect="1" noChangeArrowheads="1"/>
            </p:cNvPicPr>
            <p:nvPr/>
          </p:nvPicPr>
          <p:blipFill>
            <a:blip r:embed="rId2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49178" y="1422796"/>
              <a:ext cx="493922" cy="122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5" name="모서리가 둥근 직사각형 144"/>
            <p:cNvSpPr/>
            <p:nvPr/>
          </p:nvSpPr>
          <p:spPr>
            <a:xfrm>
              <a:off x="2255574" y="1651343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46" name="모서리가 둥근 직사각형 145"/>
            <p:cNvSpPr/>
            <p:nvPr/>
          </p:nvSpPr>
          <p:spPr>
            <a:xfrm>
              <a:off x="3329095" y="1651343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47" name="모서리가 둥근 직사각형 146"/>
            <p:cNvSpPr/>
            <p:nvPr/>
          </p:nvSpPr>
          <p:spPr>
            <a:xfrm>
              <a:off x="4402618" y="1651343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48" name="모서리가 둥근 직사각형 147"/>
            <p:cNvSpPr/>
            <p:nvPr/>
          </p:nvSpPr>
          <p:spPr>
            <a:xfrm>
              <a:off x="5476140" y="1651343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49" name="모서리가 둥근 직사각형 148"/>
            <p:cNvSpPr/>
            <p:nvPr/>
          </p:nvSpPr>
          <p:spPr>
            <a:xfrm>
              <a:off x="6549661" y="1651343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50" name="모서리가 둥근 직사각형 149"/>
            <p:cNvSpPr/>
            <p:nvPr/>
          </p:nvSpPr>
          <p:spPr>
            <a:xfrm>
              <a:off x="7620524" y="1651343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pic>
          <p:nvPicPr>
            <p:cNvPr id="151" name="그림 52"/>
            <p:cNvPicPr>
              <a:picLocks/>
            </p:cNvPicPr>
            <p:nvPr/>
          </p:nvPicPr>
          <p:blipFill>
            <a:blip r:embed="rId2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898811" y="1419737"/>
              <a:ext cx="471602" cy="157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2" name="그림 151"/>
            <p:cNvPicPr>
              <a:picLocks noChangeAspect="1"/>
            </p:cNvPicPr>
            <p:nvPr/>
          </p:nvPicPr>
          <p:blipFill>
            <a:blip r:embed="rId2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568114" y="1699784"/>
              <a:ext cx="441786" cy="1481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그림 152"/>
            <p:cNvPicPr>
              <a:picLocks noChangeAspect="1"/>
            </p:cNvPicPr>
            <p:nvPr/>
          </p:nvPicPr>
          <p:blipFill>
            <a:blip r:embed="rId2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62022" y="1665243"/>
              <a:ext cx="562322" cy="204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그림 153"/>
            <p:cNvPicPr>
              <a:picLocks noChangeAspect="1"/>
            </p:cNvPicPr>
            <p:nvPr/>
          </p:nvPicPr>
          <p:blipFill>
            <a:blip r:embed="rId2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964640" y="1679776"/>
              <a:ext cx="339944" cy="184136"/>
            </a:xfrm>
            <a:prstGeom prst="rect">
              <a:avLst/>
            </a:prstGeom>
          </p:spPr>
        </p:pic>
        <p:pic>
          <p:nvPicPr>
            <p:cNvPr id="155" name="Picture 14" descr="F:\※UNICODE2 2016 powerpoint\07.2016년3월7일~3월25일_슈어소프트테크 회사소개서 프레젠테이션\work\png\로고2\01-12.png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4662" y="1710971"/>
              <a:ext cx="638175" cy="132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그림 53"/>
            <p:cNvPicPr>
              <a:picLocks/>
            </p:cNvPicPr>
            <p:nvPr/>
          </p:nvPicPr>
          <p:blipFill>
            <a:blip r:embed="rId2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43816" y="1677062"/>
              <a:ext cx="930925" cy="177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7" name="그림 156"/>
            <p:cNvPicPr>
              <a:picLocks noChangeAspect="1"/>
            </p:cNvPicPr>
            <p:nvPr/>
          </p:nvPicPr>
          <p:blipFill>
            <a:blip r:embed="rId1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52341" y="1695451"/>
              <a:ext cx="528730" cy="168158"/>
            </a:xfrm>
            <a:prstGeom prst="rect">
              <a:avLst/>
            </a:prstGeom>
          </p:spPr>
        </p:pic>
      </p:grpSp>
      <p:grpSp>
        <p:nvGrpSpPr>
          <p:cNvPr id="158" name="그룹 157"/>
          <p:cNvGrpSpPr/>
          <p:nvPr userDrawn="1"/>
        </p:nvGrpSpPr>
        <p:grpSpPr>
          <a:xfrm>
            <a:off x="493763" y="5835171"/>
            <a:ext cx="627210" cy="338400"/>
            <a:chOff x="429086" y="5069581"/>
            <a:chExt cx="639426" cy="347109"/>
          </a:xfrm>
        </p:grpSpPr>
        <p:sp>
          <p:nvSpPr>
            <p:cNvPr id="159" name="모서리가 둥근 직사각형 158"/>
            <p:cNvSpPr/>
            <p:nvPr/>
          </p:nvSpPr>
          <p:spPr>
            <a:xfrm rot="10800000">
              <a:off x="429086" y="5069581"/>
              <a:ext cx="639426" cy="347109"/>
            </a:xfrm>
            <a:prstGeom prst="roundRect">
              <a:avLst>
                <a:gd name="adj" fmla="val 5420"/>
              </a:avLst>
            </a:prstGeom>
            <a:gradFill flip="none" rotWithShape="1"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62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60" name="text 1"/>
            <p:cNvSpPr txBox="1">
              <a:spLocks/>
            </p:cNvSpPr>
            <p:nvPr/>
          </p:nvSpPr>
          <p:spPr>
            <a:xfrm>
              <a:off x="523157" y="5117646"/>
              <a:ext cx="451286" cy="25097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indent="0">
                <a:lnSpc>
                  <a:spcPct val="90000"/>
                </a:lnSpc>
                <a:spcBef>
                  <a:spcPct val="20000"/>
                </a:spcBef>
                <a:buFont typeface="Arial" panose="020B0604020202020204" pitchFamily="34" charset="0"/>
                <a:buNone/>
                <a:defRPr sz="1600" spc="-80">
                  <a:latin typeface="현대하모니 L" panose="02020603020101020101" pitchFamily="18" charset="-127"/>
                  <a:ea typeface="현대하모니 L" panose="02020603020101020101" pitchFamily="18" charset="-127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/>
              </a:lvl9pPr>
            </a:lstStyle>
            <a:p>
              <a:pPr algn="ctr"/>
              <a:r>
                <a:rPr lang="ko-KR" altLang="en-US" sz="1100">
                  <a:latin typeface="현대하모니 M" panose="02020603020101020101" pitchFamily="18" charset="-127"/>
                  <a:ea typeface="현대하모니 M" panose="02020603020101020101" pitchFamily="18" charset="-127"/>
                </a:rPr>
                <a:t>공공</a:t>
              </a:r>
            </a:p>
          </p:txBody>
        </p:sp>
      </p:grpSp>
      <p:grpSp>
        <p:nvGrpSpPr>
          <p:cNvPr id="161" name="그룹 160"/>
          <p:cNvGrpSpPr/>
          <p:nvPr userDrawn="1"/>
        </p:nvGrpSpPr>
        <p:grpSpPr>
          <a:xfrm>
            <a:off x="1182051" y="5477071"/>
            <a:ext cx="7466649" cy="231890"/>
            <a:chOff x="1182051" y="5232792"/>
            <a:chExt cx="7466649" cy="231890"/>
          </a:xfrm>
        </p:grpSpPr>
        <p:sp>
          <p:nvSpPr>
            <p:cNvPr id="162" name="모서리가 둥근 직사각형 161"/>
            <p:cNvSpPr/>
            <p:nvPr/>
          </p:nvSpPr>
          <p:spPr>
            <a:xfrm>
              <a:off x="1182051" y="5232792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63" name="모서리가 둥근 직사각형 162"/>
            <p:cNvSpPr/>
            <p:nvPr/>
          </p:nvSpPr>
          <p:spPr>
            <a:xfrm>
              <a:off x="2255574" y="5232792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64" name="모서리가 둥근 직사각형 163"/>
            <p:cNvSpPr/>
            <p:nvPr/>
          </p:nvSpPr>
          <p:spPr>
            <a:xfrm>
              <a:off x="3329095" y="5232792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65" name="모서리가 둥근 직사각형 164"/>
            <p:cNvSpPr/>
            <p:nvPr/>
          </p:nvSpPr>
          <p:spPr>
            <a:xfrm>
              <a:off x="4402618" y="5232792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66" name="모서리가 둥근 직사각형 165"/>
            <p:cNvSpPr/>
            <p:nvPr/>
          </p:nvSpPr>
          <p:spPr>
            <a:xfrm>
              <a:off x="5476140" y="5232792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67" name="모서리가 둥근 직사각형 166"/>
            <p:cNvSpPr/>
            <p:nvPr/>
          </p:nvSpPr>
          <p:spPr>
            <a:xfrm>
              <a:off x="6549661" y="5232792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68" name="모서리가 둥근 직사각형 167"/>
            <p:cNvSpPr/>
            <p:nvPr/>
          </p:nvSpPr>
          <p:spPr>
            <a:xfrm>
              <a:off x="7620524" y="5232792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pic>
          <p:nvPicPr>
            <p:cNvPr id="169" name="그림 168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3999" y="5273621"/>
              <a:ext cx="525415" cy="167819"/>
            </a:xfrm>
            <a:prstGeom prst="rect">
              <a:avLst/>
            </a:prstGeom>
          </p:spPr>
        </p:pic>
        <p:pic>
          <p:nvPicPr>
            <p:cNvPr id="170" name="그림 169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056" y="5292817"/>
              <a:ext cx="470344" cy="125424"/>
            </a:xfrm>
            <a:prstGeom prst="rect">
              <a:avLst/>
            </a:prstGeom>
          </p:spPr>
        </p:pic>
        <p:pic>
          <p:nvPicPr>
            <p:cNvPr id="171" name="Picture 78" descr="https://www.infraware.co.kr/eng/images/common/logo.gif">
              <a:hlinkClick r:id="rId29"/>
            </p:cNvPr>
            <p:cNvPicPr>
              <a:picLocks noChangeArrowheads="1"/>
            </p:cNvPicPr>
            <p:nvPr/>
          </p:nvPicPr>
          <p:blipFill rotWithShape="1">
            <a:blip r:embed="rId3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79" b="21651"/>
            <a:stretch/>
          </p:blipFill>
          <p:spPr bwMode="auto">
            <a:xfrm>
              <a:off x="7708578" y="5274500"/>
              <a:ext cx="852068" cy="169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2" name="Picture 3" descr="C:\Users\suresoft\Desktop\이미지 20.jpg"/>
            <p:cNvPicPr>
              <a:picLocks noChangeArrowheads="1"/>
            </p:cNvPicPr>
            <p:nvPr/>
          </p:nvPicPr>
          <p:blipFill>
            <a:blip r:embed="rId3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777747" y="5278739"/>
              <a:ext cx="572004" cy="138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3" name="그림 172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8703" y="5255063"/>
              <a:ext cx="474872" cy="182092"/>
            </a:xfrm>
            <a:prstGeom prst="rect">
              <a:avLst/>
            </a:prstGeom>
          </p:spPr>
        </p:pic>
        <p:pic>
          <p:nvPicPr>
            <p:cNvPr id="174" name="그림 173"/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1532" y="5284028"/>
              <a:ext cx="176260" cy="143212"/>
            </a:xfrm>
            <a:prstGeom prst="rect">
              <a:avLst/>
            </a:prstGeom>
          </p:spPr>
        </p:pic>
        <p:pic>
          <p:nvPicPr>
            <p:cNvPr id="175" name="그림 174"/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8090" y="5288187"/>
              <a:ext cx="490186" cy="132998"/>
            </a:xfrm>
            <a:prstGeom prst="rect">
              <a:avLst/>
            </a:prstGeom>
          </p:spPr>
        </p:pic>
      </p:grpSp>
      <p:grpSp>
        <p:nvGrpSpPr>
          <p:cNvPr id="176" name="그룹 175"/>
          <p:cNvGrpSpPr/>
          <p:nvPr userDrawn="1"/>
        </p:nvGrpSpPr>
        <p:grpSpPr>
          <a:xfrm>
            <a:off x="1182051" y="4762035"/>
            <a:ext cx="7466649" cy="514636"/>
            <a:chOff x="1182051" y="4516832"/>
            <a:chExt cx="7466649" cy="514636"/>
          </a:xfrm>
        </p:grpSpPr>
        <p:sp>
          <p:nvSpPr>
            <p:cNvPr id="177" name="모서리가 둥근 직사각형 176"/>
            <p:cNvSpPr/>
            <p:nvPr/>
          </p:nvSpPr>
          <p:spPr>
            <a:xfrm>
              <a:off x="1182051" y="4516832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78" name="모서리가 둥근 직사각형 177"/>
            <p:cNvSpPr/>
            <p:nvPr/>
          </p:nvSpPr>
          <p:spPr>
            <a:xfrm>
              <a:off x="2255574" y="4516832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79" name="모서리가 둥근 직사각형 178"/>
            <p:cNvSpPr/>
            <p:nvPr/>
          </p:nvSpPr>
          <p:spPr>
            <a:xfrm>
              <a:off x="3329095" y="4516832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80" name="모서리가 둥근 직사각형 179"/>
            <p:cNvSpPr/>
            <p:nvPr/>
          </p:nvSpPr>
          <p:spPr>
            <a:xfrm>
              <a:off x="4402618" y="4516832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81" name="모서리가 둥근 직사각형 180"/>
            <p:cNvSpPr/>
            <p:nvPr/>
          </p:nvSpPr>
          <p:spPr>
            <a:xfrm>
              <a:off x="5476140" y="4516832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82" name="모서리가 둥근 직사각형 181"/>
            <p:cNvSpPr/>
            <p:nvPr/>
          </p:nvSpPr>
          <p:spPr>
            <a:xfrm>
              <a:off x="6549661" y="4516832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83" name="모서리가 둥근 직사각형 182"/>
            <p:cNvSpPr/>
            <p:nvPr/>
          </p:nvSpPr>
          <p:spPr>
            <a:xfrm>
              <a:off x="1182051" y="4799578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84" name="모서리가 둥근 직사각형 183"/>
            <p:cNvSpPr/>
            <p:nvPr/>
          </p:nvSpPr>
          <p:spPr>
            <a:xfrm>
              <a:off x="2255574" y="4799578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85" name="모서리가 둥근 직사각형 184"/>
            <p:cNvSpPr/>
            <p:nvPr/>
          </p:nvSpPr>
          <p:spPr>
            <a:xfrm>
              <a:off x="3329095" y="4799578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86" name="모서리가 둥근 직사각형 185"/>
            <p:cNvSpPr/>
            <p:nvPr/>
          </p:nvSpPr>
          <p:spPr>
            <a:xfrm>
              <a:off x="7620524" y="4516832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pic>
          <p:nvPicPr>
            <p:cNvPr id="187" name="그림 186"/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6031" y="4583856"/>
              <a:ext cx="720216" cy="118105"/>
            </a:xfrm>
            <a:prstGeom prst="rect">
              <a:avLst/>
            </a:prstGeom>
          </p:spPr>
        </p:pic>
        <p:pic>
          <p:nvPicPr>
            <p:cNvPr id="188" name="그림 187"/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4035" y="4597991"/>
              <a:ext cx="638297" cy="89834"/>
            </a:xfrm>
            <a:prstGeom prst="rect">
              <a:avLst/>
            </a:prstGeom>
          </p:spPr>
        </p:pic>
        <p:pic>
          <p:nvPicPr>
            <p:cNvPr id="189" name="그림 188"/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5061" y="4574331"/>
              <a:ext cx="663290" cy="118104"/>
            </a:xfrm>
            <a:prstGeom prst="rect">
              <a:avLst/>
            </a:prstGeom>
          </p:spPr>
        </p:pic>
        <p:pic>
          <p:nvPicPr>
            <p:cNvPr id="190" name="그림 189"/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4906" y="4586661"/>
              <a:ext cx="630644" cy="92232"/>
            </a:xfrm>
            <a:prstGeom prst="rect">
              <a:avLst/>
            </a:prstGeom>
          </p:spPr>
        </p:pic>
        <p:pic>
          <p:nvPicPr>
            <p:cNvPr id="191" name="그림 190"/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2995" y="4562378"/>
              <a:ext cx="621509" cy="156103"/>
            </a:xfrm>
            <a:prstGeom prst="rect">
              <a:avLst/>
            </a:prstGeom>
          </p:spPr>
        </p:pic>
        <p:pic>
          <p:nvPicPr>
            <p:cNvPr id="192" name="그림 191"/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0549" y="4845532"/>
              <a:ext cx="651180" cy="128152"/>
            </a:xfrm>
            <a:prstGeom prst="rect">
              <a:avLst/>
            </a:prstGeom>
          </p:spPr>
        </p:pic>
        <p:pic>
          <p:nvPicPr>
            <p:cNvPr id="193" name="그림 192"/>
            <p:cNvPicPr>
              <a:picLocks noChangeAspect="1"/>
            </p:cNvPicPr>
            <p:nvPr/>
          </p:nvPicPr>
          <p:blipFill rotWithShape="1">
            <a:blip r:embed="rId4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97" t="71112" r="50000" b="14444"/>
            <a:stretch/>
          </p:blipFill>
          <p:spPr>
            <a:xfrm>
              <a:off x="2392142" y="4576942"/>
              <a:ext cx="755040" cy="1321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" name="모서리가 둥근 직사각형 193"/>
            <p:cNvSpPr/>
            <p:nvPr/>
          </p:nvSpPr>
          <p:spPr>
            <a:xfrm>
              <a:off x="4402618" y="4799578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95" name="모서리가 둥근 직사각형 194"/>
            <p:cNvSpPr/>
            <p:nvPr/>
          </p:nvSpPr>
          <p:spPr>
            <a:xfrm>
              <a:off x="5476140" y="4799578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96" name="모서리가 둥근 직사각형 195"/>
            <p:cNvSpPr/>
            <p:nvPr/>
          </p:nvSpPr>
          <p:spPr>
            <a:xfrm>
              <a:off x="6549661" y="4799578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197" name="모서리가 둥근 직사각형 196"/>
            <p:cNvSpPr/>
            <p:nvPr/>
          </p:nvSpPr>
          <p:spPr>
            <a:xfrm>
              <a:off x="7620524" y="4799578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pic>
          <p:nvPicPr>
            <p:cNvPr id="198" name="그림 197"/>
            <p:cNvPicPr>
              <a:picLocks noChangeAspect="1"/>
            </p:cNvPicPr>
            <p:nvPr/>
          </p:nvPicPr>
          <p:blipFill rotWithShape="1">
            <a:blip r:embed="rId4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954"/>
            <a:stretch/>
          </p:blipFill>
          <p:spPr>
            <a:xfrm>
              <a:off x="7777898" y="4524538"/>
              <a:ext cx="713428" cy="1998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그림 198"/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9531" y="4856208"/>
              <a:ext cx="521394" cy="105396"/>
            </a:xfrm>
            <a:prstGeom prst="rect">
              <a:avLst/>
            </a:prstGeom>
          </p:spPr>
        </p:pic>
        <p:pic>
          <p:nvPicPr>
            <p:cNvPr id="200" name="그림 199"/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2979" y="4855685"/>
              <a:ext cx="461540" cy="125492"/>
            </a:xfrm>
            <a:prstGeom prst="rect">
              <a:avLst/>
            </a:prstGeom>
          </p:spPr>
        </p:pic>
        <p:pic>
          <p:nvPicPr>
            <p:cNvPr id="201" name="그림 200"/>
            <p:cNvPicPr>
              <a:picLocks noChangeAspect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2719" y="4846002"/>
              <a:ext cx="713887" cy="1450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그림 201"/>
            <p:cNvPicPr>
              <a:picLocks noChangeAspect="1"/>
            </p:cNvPicPr>
            <p:nvPr/>
          </p:nvPicPr>
          <p:blipFill rotWithShape="1"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69" t="57637" r="20469" b="19454"/>
            <a:stretch/>
          </p:blipFill>
          <p:spPr>
            <a:xfrm>
              <a:off x="7897671" y="4849479"/>
              <a:ext cx="473882" cy="1421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그림 202"/>
            <p:cNvPicPr>
              <a:picLocks noChangeAspect="1"/>
            </p:cNvPicPr>
            <p:nvPr/>
          </p:nvPicPr>
          <p:blipFill rotWithShape="1"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6" t="27765" r="2066" b="27765"/>
            <a:stretch/>
          </p:blipFill>
          <p:spPr>
            <a:xfrm>
              <a:off x="4665339" y="4861910"/>
              <a:ext cx="506736" cy="117504"/>
            </a:xfrm>
            <a:prstGeom prst="rect">
              <a:avLst/>
            </a:prstGeom>
          </p:spPr>
        </p:pic>
        <p:pic>
          <p:nvPicPr>
            <p:cNvPr id="204" name="그림 203"/>
            <p:cNvPicPr>
              <a:picLocks noChangeAspect="1"/>
            </p:cNvPicPr>
            <p:nvPr/>
          </p:nvPicPr>
          <p:blipFill rotWithShape="1"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94" t="12698" r="9194" b="6481"/>
            <a:stretch/>
          </p:blipFill>
          <p:spPr>
            <a:xfrm>
              <a:off x="3596479" y="4837377"/>
              <a:ext cx="493409" cy="168798"/>
            </a:xfrm>
            <a:prstGeom prst="rect">
              <a:avLst/>
            </a:prstGeom>
          </p:spPr>
        </p:pic>
      </p:grpSp>
      <p:grpSp>
        <p:nvGrpSpPr>
          <p:cNvPr id="205" name="그룹 204"/>
          <p:cNvGrpSpPr/>
          <p:nvPr userDrawn="1"/>
        </p:nvGrpSpPr>
        <p:grpSpPr>
          <a:xfrm>
            <a:off x="1182051" y="5888063"/>
            <a:ext cx="7466649" cy="232616"/>
            <a:chOff x="1182051" y="5944063"/>
            <a:chExt cx="7466649" cy="232616"/>
          </a:xfrm>
        </p:grpSpPr>
        <p:sp>
          <p:nvSpPr>
            <p:cNvPr id="206" name="모서리가 둥근 직사각형 205"/>
            <p:cNvSpPr/>
            <p:nvPr/>
          </p:nvSpPr>
          <p:spPr>
            <a:xfrm>
              <a:off x="1182051" y="5944789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07" name="모서리가 둥근 직사각형 206"/>
            <p:cNvSpPr/>
            <p:nvPr/>
          </p:nvSpPr>
          <p:spPr>
            <a:xfrm>
              <a:off x="2255574" y="5944789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08" name="모서리가 둥근 직사각형 207"/>
            <p:cNvSpPr/>
            <p:nvPr/>
          </p:nvSpPr>
          <p:spPr>
            <a:xfrm>
              <a:off x="3329095" y="5944789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09" name="모서리가 둥근 직사각형 208"/>
            <p:cNvSpPr/>
            <p:nvPr/>
          </p:nvSpPr>
          <p:spPr>
            <a:xfrm>
              <a:off x="4402618" y="5944789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10" name="모서리가 둥근 직사각형 209"/>
            <p:cNvSpPr/>
            <p:nvPr/>
          </p:nvSpPr>
          <p:spPr>
            <a:xfrm>
              <a:off x="5476140" y="5944194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11" name="모서리가 둥근 직사각형 210"/>
            <p:cNvSpPr/>
            <p:nvPr/>
          </p:nvSpPr>
          <p:spPr>
            <a:xfrm>
              <a:off x="6549661" y="5944063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12" name="모서리가 둥근 직사각형 211"/>
            <p:cNvSpPr/>
            <p:nvPr/>
          </p:nvSpPr>
          <p:spPr>
            <a:xfrm>
              <a:off x="7620524" y="5944789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pic>
          <p:nvPicPr>
            <p:cNvPr id="213" name="그림 212"/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4675" y="5984633"/>
              <a:ext cx="289974" cy="149712"/>
            </a:xfrm>
            <a:prstGeom prst="rect">
              <a:avLst/>
            </a:prstGeom>
          </p:spPr>
        </p:pic>
        <p:pic>
          <p:nvPicPr>
            <p:cNvPr id="214" name="그림 213"/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3424" y="6013549"/>
              <a:ext cx="342376" cy="113420"/>
            </a:xfrm>
            <a:prstGeom prst="rect">
              <a:avLst/>
            </a:prstGeom>
          </p:spPr>
        </p:pic>
        <p:pic>
          <p:nvPicPr>
            <p:cNvPr id="215" name="그림 214"/>
            <p:cNvPicPr>
              <a:picLocks noChangeAspect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2298" y="5984941"/>
              <a:ext cx="502902" cy="150134"/>
            </a:xfrm>
            <a:prstGeom prst="rect">
              <a:avLst/>
            </a:prstGeom>
          </p:spPr>
        </p:pic>
        <p:pic>
          <p:nvPicPr>
            <p:cNvPr id="216" name="Picture 41"/>
            <p:cNvPicPr>
              <a:picLocks noChangeArrowheads="1"/>
            </p:cNvPicPr>
            <p:nvPr/>
          </p:nvPicPr>
          <p:blipFill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6967" y="5962088"/>
              <a:ext cx="499478" cy="206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7" name="그림 94"/>
            <p:cNvPicPr>
              <a:picLocks/>
            </p:cNvPicPr>
            <p:nvPr/>
          </p:nvPicPr>
          <p:blipFill>
            <a:blip r:embed="rId5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7190" y="5972175"/>
              <a:ext cx="451986" cy="186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8" name="그림 90"/>
            <p:cNvPicPr>
              <a:picLocks/>
            </p:cNvPicPr>
            <p:nvPr/>
          </p:nvPicPr>
          <p:blipFill rotWithShape="1">
            <a:blip r:embed="rId5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14414"/>
            <a:stretch/>
          </p:blipFill>
          <p:spPr bwMode="auto">
            <a:xfrm>
              <a:off x="5709674" y="5983549"/>
              <a:ext cx="561109" cy="160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9" name="Picture 83" descr="NIPA 정보통신산업진흥원">
              <a:hlinkClick r:id="rId55"/>
            </p:cNvPr>
            <p:cNvPicPr>
              <a:picLocks noChangeArrowheads="1"/>
            </p:cNvPicPr>
            <p:nvPr/>
          </p:nvPicPr>
          <p:blipFill>
            <a:blip r:embed="rId5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344263" y="6004260"/>
              <a:ext cx="703753" cy="1129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0" name="그룹 219"/>
          <p:cNvGrpSpPr/>
          <p:nvPr userDrawn="1"/>
        </p:nvGrpSpPr>
        <p:grpSpPr>
          <a:xfrm>
            <a:off x="1182051" y="3361116"/>
            <a:ext cx="7466649" cy="526059"/>
            <a:chOff x="1182051" y="3356125"/>
            <a:chExt cx="7466649" cy="526059"/>
          </a:xfrm>
        </p:grpSpPr>
        <p:sp>
          <p:nvSpPr>
            <p:cNvPr id="221" name="모서리가 둥근 직사각형 220"/>
            <p:cNvSpPr/>
            <p:nvPr/>
          </p:nvSpPr>
          <p:spPr>
            <a:xfrm>
              <a:off x="1182051" y="3360739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22" name="모서리가 둥근 직사각형 221"/>
            <p:cNvSpPr/>
            <p:nvPr/>
          </p:nvSpPr>
          <p:spPr>
            <a:xfrm>
              <a:off x="2255574" y="3360739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23" name="모서리가 둥근 직사각형 222"/>
            <p:cNvSpPr/>
            <p:nvPr/>
          </p:nvSpPr>
          <p:spPr>
            <a:xfrm>
              <a:off x="3329095" y="3360739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24" name="모서리가 둥근 직사각형 223"/>
            <p:cNvSpPr/>
            <p:nvPr/>
          </p:nvSpPr>
          <p:spPr>
            <a:xfrm>
              <a:off x="4402618" y="3360739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25" name="모서리가 둥근 직사각형 224"/>
            <p:cNvSpPr/>
            <p:nvPr/>
          </p:nvSpPr>
          <p:spPr>
            <a:xfrm>
              <a:off x="5476140" y="3360739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26" name="모서리가 둥근 직사각형 225"/>
            <p:cNvSpPr/>
            <p:nvPr/>
          </p:nvSpPr>
          <p:spPr>
            <a:xfrm>
              <a:off x="6549661" y="3360739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27" name="모서리가 둥근 직사각형 226"/>
            <p:cNvSpPr/>
            <p:nvPr/>
          </p:nvSpPr>
          <p:spPr>
            <a:xfrm>
              <a:off x="1182051" y="3633960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28" name="모서리가 둥근 직사각형 227"/>
            <p:cNvSpPr/>
            <p:nvPr/>
          </p:nvSpPr>
          <p:spPr>
            <a:xfrm>
              <a:off x="2255574" y="3633960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29" name="모서리가 둥근 직사각형 228"/>
            <p:cNvSpPr/>
            <p:nvPr/>
          </p:nvSpPr>
          <p:spPr>
            <a:xfrm>
              <a:off x="3329095" y="3633960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30" name="모서리가 둥근 직사각형 229"/>
            <p:cNvSpPr/>
            <p:nvPr/>
          </p:nvSpPr>
          <p:spPr>
            <a:xfrm>
              <a:off x="7620524" y="3360739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pic>
          <p:nvPicPr>
            <p:cNvPr id="231" name="Picture 28" descr="F:\※UNICODE2 2016 powerpoint\07.2016년3월7일~3월25일_슈어소프트테크 회사소개서 프레젠테이션\work\png\로고2\03-1.png"/>
            <p:cNvPicPr>
              <a:picLocks noChangeAspect="1" noChangeArrowheads="1"/>
            </p:cNvPicPr>
            <p:nvPr/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010" y="3419603"/>
              <a:ext cx="802259" cy="107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2" name="그림 65"/>
            <p:cNvPicPr>
              <a:picLocks/>
            </p:cNvPicPr>
            <p:nvPr/>
          </p:nvPicPr>
          <p:blipFill>
            <a:blip r:embed="rId5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644576" y="3370863"/>
              <a:ext cx="691305" cy="211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3" name="그림 66"/>
            <p:cNvPicPr>
              <a:picLocks/>
            </p:cNvPicPr>
            <p:nvPr/>
          </p:nvPicPr>
          <p:blipFill>
            <a:blip r:embed="rId59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783181" y="3397640"/>
              <a:ext cx="561136" cy="187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4" name="그림 128"/>
            <p:cNvPicPr preferRelativeResize="0">
              <a:picLocks/>
            </p:cNvPicPr>
            <p:nvPr/>
          </p:nvPicPr>
          <p:blipFill>
            <a:blip r:embed="rId6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75612" y="3356125"/>
              <a:ext cx="682188" cy="246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" name="그림 234"/>
            <p:cNvPicPr>
              <a:picLocks/>
            </p:cNvPicPr>
            <p:nvPr/>
          </p:nvPicPr>
          <p:blipFill>
            <a:blip r:embed="rId6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183" y="3430680"/>
              <a:ext cx="936000" cy="106818"/>
            </a:xfrm>
            <a:prstGeom prst="rect">
              <a:avLst/>
            </a:prstGeom>
          </p:spPr>
        </p:pic>
        <p:pic>
          <p:nvPicPr>
            <p:cNvPr id="236" name="Picture 29" descr="F:\※UNICODE2 2016 powerpoint\07.2016년3월7일~3월25일_슈어소프트테크 회사소개서 프레젠테이션\work\png\로고2\03-3.png"/>
            <p:cNvPicPr>
              <a:picLocks noChangeAspect="1" noChangeArrowheads="1"/>
            </p:cNvPicPr>
            <p:nvPr/>
          </p:nvPicPr>
          <p:blipFill>
            <a:blip r:embed="rId6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8832" y="3392291"/>
              <a:ext cx="412510" cy="157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7" name="Picture 30" descr="F:\※UNICODE2 2016 powerpoint\07.2016년3월7일~3월25일_슈어소프트테크 회사소개서 프레젠테이션\work\png\로고2\03-4.png"/>
            <p:cNvPicPr>
              <a:picLocks noChangeAspect="1" noChangeArrowheads="1"/>
            </p:cNvPicPr>
            <p:nvPr/>
          </p:nvPicPr>
          <p:blipFill>
            <a:blip r:embed="rId6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8229" y="3676580"/>
              <a:ext cx="369908" cy="146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8" name="그림 67"/>
            <p:cNvPicPr>
              <a:picLocks/>
            </p:cNvPicPr>
            <p:nvPr/>
          </p:nvPicPr>
          <p:blipFill rotWithShape="1">
            <a:blip r:embed="rId6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645" b="-1"/>
            <a:stretch/>
          </p:blipFill>
          <p:spPr bwMode="auto">
            <a:xfrm>
              <a:off x="1290894" y="3681734"/>
              <a:ext cx="810491" cy="200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9" name="그림 238"/>
            <p:cNvPicPr>
              <a:picLocks noChangeAspect="1"/>
            </p:cNvPicPr>
            <p:nvPr/>
          </p:nvPicPr>
          <p:blipFill>
            <a:blip r:embed="rId6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7650" y="3704425"/>
              <a:ext cx="344024" cy="115614"/>
            </a:xfrm>
            <a:prstGeom prst="rect">
              <a:avLst/>
            </a:prstGeom>
          </p:spPr>
        </p:pic>
        <p:sp>
          <p:nvSpPr>
            <p:cNvPr id="240" name="모서리가 둥근 직사각형 239"/>
            <p:cNvSpPr/>
            <p:nvPr/>
          </p:nvSpPr>
          <p:spPr>
            <a:xfrm>
              <a:off x="4402618" y="3633960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41" name="모서리가 둥근 직사각형 240"/>
            <p:cNvSpPr/>
            <p:nvPr/>
          </p:nvSpPr>
          <p:spPr>
            <a:xfrm>
              <a:off x="5476140" y="3633960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42" name="모서리가 둥근 직사각형 241"/>
            <p:cNvSpPr/>
            <p:nvPr/>
          </p:nvSpPr>
          <p:spPr>
            <a:xfrm>
              <a:off x="6549661" y="3633960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43" name="모서리가 둥근 직사각형 242"/>
            <p:cNvSpPr/>
            <p:nvPr/>
          </p:nvSpPr>
          <p:spPr>
            <a:xfrm>
              <a:off x="7620524" y="3633960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pic>
          <p:nvPicPr>
            <p:cNvPr id="244" name="Picture 6" descr="http://www.lsis.co.kr/img/ls/ad/img_cis02.gif"/>
            <p:cNvPicPr>
              <a:picLocks noChangeAspect="1" noChangeArrowheads="1"/>
            </p:cNvPicPr>
            <p:nvPr/>
          </p:nvPicPr>
          <p:blipFill rotWithShape="1">
            <a:blip r:embed="rId6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46" t="34942" r="23706" b="17248"/>
            <a:stretch/>
          </p:blipFill>
          <p:spPr bwMode="auto">
            <a:xfrm>
              <a:off x="4734570" y="3674022"/>
              <a:ext cx="447030" cy="164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5" name="그림 244"/>
            <p:cNvPicPr>
              <a:picLocks noChangeAspect="1"/>
            </p:cNvPicPr>
            <p:nvPr/>
          </p:nvPicPr>
          <p:blipFill>
            <a:blip r:embed="rId67"/>
            <a:stretch>
              <a:fillRect/>
            </a:stretch>
          </p:blipFill>
          <p:spPr>
            <a:xfrm>
              <a:off x="5745223" y="3664725"/>
              <a:ext cx="484128" cy="189588"/>
            </a:xfrm>
            <a:prstGeom prst="rect">
              <a:avLst/>
            </a:prstGeom>
          </p:spPr>
        </p:pic>
        <p:pic>
          <p:nvPicPr>
            <p:cNvPr id="246" name="Picture 10" descr="http://koura.or.kr/DM/upload/%BE%BE%BF%A1%BD%BA%BE%C6%C0%CC%BF%A3%C5%D7%C5%A9.jpg"/>
            <p:cNvPicPr>
              <a:picLocks noChangeAspect="1" noChangeArrowheads="1"/>
            </p:cNvPicPr>
            <p:nvPr/>
          </p:nvPicPr>
          <p:blipFill>
            <a:blip r:embed="rId6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831342" y="3685754"/>
              <a:ext cx="606540" cy="162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7" name="그림 246"/>
            <p:cNvPicPr>
              <a:picLocks noChangeAspect="1"/>
            </p:cNvPicPr>
            <p:nvPr/>
          </p:nvPicPr>
          <p:blipFill>
            <a:blip r:embed="rId69">
              <a:clrChange>
                <a:clrFrom>
                  <a:srgbClr val="DEDEDE"/>
                </a:clrFrom>
                <a:clrTo>
                  <a:srgbClr val="DEDED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16471" y="3702388"/>
              <a:ext cx="494556" cy="107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Picture 8" descr="F:\※UNICODE2 2016 powerpoint\07.2016년3월7일~3월25일_슈어소프트테크 회사소개서 프레젠테이션\work\png\로고2\01-6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2513" y="3416455"/>
              <a:ext cx="414298" cy="139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9" name="그룹 248"/>
          <p:cNvGrpSpPr/>
          <p:nvPr userDrawn="1"/>
        </p:nvGrpSpPr>
        <p:grpSpPr>
          <a:xfrm>
            <a:off x="1182051" y="2112199"/>
            <a:ext cx="7466649" cy="1060998"/>
            <a:chOff x="1182051" y="2254262"/>
            <a:chExt cx="7466649" cy="1060998"/>
          </a:xfrm>
        </p:grpSpPr>
        <p:sp>
          <p:nvSpPr>
            <p:cNvPr id="250" name="모서리가 둥근 직사각형 249"/>
            <p:cNvSpPr/>
            <p:nvPr/>
          </p:nvSpPr>
          <p:spPr>
            <a:xfrm>
              <a:off x="1182051" y="2254262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51" name="모서리가 둥근 직사각형 250"/>
            <p:cNvSpPr/>
            <p:nvPr/>
          </p:nvSpPr>
          <p:spPr>
            <a:xfrm>
              <a:off x="2255574" y="2254262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52" name="모서리가 둥근 직사각형 251"/>
            <p:cNvSpPr/>
            <p:nvPr/>
          </p:nvSpPr>
          <p:spPr>
            <a:xfrm>
              <a:off x="3329095" y="2254262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53" name="모서리가 둥근 직사각형 252"/>
            <p:cNvSpPr/>
            <p:nvPr/>
          </p:nvSpPr>
          <p:spPr>
            <a:xfrm>
              <a:off x="4402618" y="2254262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54" name="모서리가 둥근 직사각형 253"/>
            <p:cNvSpPr/>
            <p:nvPr/>
          </p:nvSpPr>
          <p:spPr>
            <a:xfrm>
              <a:off x="5476140" y="2254262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55" name="모서리가 둥근 직사각형 254"/>
            <p:cNvSpPr/>
            <p:nvPr/>
          </p:nvSpPr>
          <p:spPr>
            <a:xfrm>
              <a:off x="6549661" y="2254262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56" name="모서리가 둥근 직사각형 255"/>
            <p:cNvSpPr/>
            <p:nvPr/>
          </p:nvSpPr>
          <p:spPr>
            <a:xfrm>
              <a:off x="1182051" y="2537008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57" name="모서리가 둥근 직사각형 256"/>
            <p:cNvSpPr/>
            <p:nvPr/>
          </p:nvSpPr>
          <p:spPr>
            <a:xfrm>
              <a:off x="2255574" y="2537008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58" name="모서리가 둥근 직사각형 257"/>
            <p:cNvSpPr/>
            <p:nvPr/>
          </p:nvSpPr>
          <p:spPr>
            <a:xfrm>
              <a:off x="3329095" y="2537008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59" name="모서리가 둥근 직사각형 258"/>
            <p:cNvSpPr/>
            <p:nvPr/>
          </p:nvSpPr>
          <p:spPr>
            <a:xfrm>
              <a:off x="4402618" y="2537008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60" name="모서리가 둥근 직사각형 259"/>
            <p:cNvSpPr/>
            <p:nvPr/>
          </p:nvSpPr>
          <p:spPr>
            <a:xfrm>
              <a:off x="7620524" y="2254262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pic>
          <p:nvPicPr>
            <p:cNvPr id="261" name="Picture 15" descr="F:\※UNICODE2 2016 powerpoint\07.2016년3월7일~3월25일_슈어소프트테크 회사소개서 프레젠테이션\work\png\로고2\02-6.png"/>
            <p:cNvPicPr>
              <a:picLocks noChangeAspect="1" noChangeArrowheads="1"/>
            </p:cNvPicPr>
            <p:nvPr/>
          </p:nvPicPr>
          <p:blipFill>
            <a:blip r:embed="rId7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8105" y="3131246"/>
              <a:ext cx="510156" cy="134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2" name="Picture 16" descr="F:\※UNICODE2 2016 powerpoint\07.2016년3월7일~3월25일_슈어소프트테크 회사소개서 프레젠테이션\work\png\로고2\02-1.png"/>
            <p:cNvPicPr>
              <a:picLocks noChangeAspect="1" noChangeArrowheads="1"/>
            </p:cNvPicPr>
            <p:nvPr/>
          </p:nvPicPr>
          <p:blipFill>
            <a:blip r:embed="rId7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7843" y="2308489"/>
              <a:ext cx="436592" cy="137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3" name="Picture 17" descr="F:\※UNICODE2 2016 powerpoint\07.2016년3월7일~3월25일_슈어소프트테크 회사소개서 프레젠테이션\work\png\로고2\02-2.png"/>
            <p:cNvPicPr>
              <a:picLocks noChangeAspect="1" noChangeArrowheads="1"/>
            </p:cNvPicPr>
            <p:nvPr/>
          </p:nvPicPr>
          <p:blipFill>
            <a:blip r:embed="rId7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0215" y="2299053"/>
              <a:ext cx="438894" cy="151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4" name="Picture 22" descr="F:\※UNICODE2 2016 powerpoint\07.2016년3월7일~3월25일_슈어소프트테크 회사소개서 프레젠테이션\work\png\로고2\02-7.png"/>
            <p:cNvPicPr>
              <a:picLocks noChangeAspect="1" noChangeArrowheads="1"/>
            </p:cNvPicPr>
            <p:nvPr/>
          </p:nvPicPr>
          <p:blipFill>
            <a:blip r:embed="rId7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109" y="3130007"/>
              <a:ext cx="521195" cy="136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5" name="Picture 24" descr="F:\※UNICODE2 2016 powerpoint\07.2016년3월7일~3월25일_슈어소프트테크 회사소개서 프레젠테이션\work\png\로고2\02-9.png"/>
            <p:cNvPicPr>
              <a:picLocks noChangeAspect="1" noChangeArrowheads="1"/>
            </p:cNvPicPr>
            <p:nvPr/>
          </p:nvPicPr>
          <p:blipFill>
            <a:blip r:embed="rId7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7898" y="3142446"/>
              <a:ext cx="616702" cy="122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6" name="Picture 4" descr="C:\Documents and Settings\Administrator\바탕 화면\티에이치엔.jpg"/>
            <p:cNvPicPr>
              <a:picLocks noChangeArrowheads="1"/>
            </p:cNvPicPr>
            <p:nvPr/>
          </p:nvPicPr>
          <p:blipFill>
            <a:blip r:embed="rId75" cstate="print">
              <a:clrChange>
                <a:clrFrom>
                  <a:srgbClr val="FFFFFD"/>
                </a:clrFrom>
                <a:clrTo>
                  <a:srgbClr val="FFFF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783195" y="3096515"/>
              <a:ext cx="561109" cy="187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7" name="Picture 81" descr="C:\Users\suresoft\Desktop\이미지 8.jpg"/>
            <p:cNvPicPr>
              <a:picLocks noChangeArrowheads="1"/>
            </p:cNvPicPr>
            <p:nvPr/>
          </p:nvPicPr>
          <p:blipFill>
            <a:blip r:embed="rId7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847388" y="3113701"/>
              <a:ext cx="561109" cy="187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8" name="모서리가 둥근 직사각형 267"/>
            <p:cNvSpPr/>
            <p:nvPr/>
          </p:nvSpPr>
          <p:spPr>
            <a:xfrm>
              <a:off x="5476140" y="2537008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69" name="모서리가 둥근 직사각형 268"/>
            <p:cNvSpPr/>
            <p:nvPr/>
          </p:nvSpPr>
          <p:spPr>
            <a:xfrm>
              <a:off x="6549661" y="2537008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70" name="모서리가 둥근 직사각형 269"/>
            <p:cNvSpPr/>
            <p:nvPr/>
          </p:nvSpPr>
          <p:spPr>
            <a:xfrm>
              <a:off x="7620524" y="2537008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pic>
          <p:nvPicPr>
            <p:cNvPr id="271" name="Picture 15" descr="F:\※UNICODE2 2016 powerpoint\07.2016년3월7일~3월25일_슈어소프트테크 회사소개서 프레젠테이션\work\png\로고2\02-6.png"/>
            <p:cNvPicPr>
              <a:picLocks noChangeAspect="1" noChangeArrowheads="1"/>
            </p:cNvPicPr>
            <p:nvPr/>
          </p:nvPicPr>
          <p:blipFill>
            <a:blip r:embed="rId7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4584" y="2595383"/>
              <a:ext cx="510156" cy="134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2" name="Picture 18" descr="F:\※UNICODE2 2016 powerpoint\07.2016년3월7일~3월25일_슈어소프트테크 회사소개서 프레젠테이션\work\png\로고2\02-3.png"/>
            <p:cNvPicPr>
              <a:picLocks noChangeAspect="1" noChangeArrowheads="1"/>
            </p:cNvPicPr>
            <p:nvPr/>
          </p:nvPicPr>
          <p:blipFill>
            <a:blip r:embed="rId7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4445" y="2308306"/>
              <a:ext cx="472744" cy="136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3" name="Picture 19" descr="F:\※UNICODE2 2016 powerpoint\07.2016년3월7일~3월25일_슈어소프트테크 회사소개서 프레젠테이션\work\png\로고2\02-4.png"/>
            <p:cNvPicPr>
              <a:picLocks noChangeAspect="1" noChangeArrowheads="1"/>
            </p:cNvPicPr>
            <p:nvPr/>
          </p:nvPicPr>
          <p:blipFill>
            <a:blip r:embed="rId7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1105" y="2312686"/>
              <a:ext cx="568064" cy="127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4" name="Picture 20" descr="F:\※UNICODE2 2016 powerpoint\07.2016년3월7일~3월25일_슈어소프트테크 회사소개서 프레젠테이션\work\png\로고2\02-5.png"/>
            <p:cNvPicPr>
              <a:picLocks noChangeAspect="1" noChangeArrowheads="1"/>
            </p:cNvPicPr>
            <p:nvPr/>
          </p:nvPicPr>
          <p:blipFill>
            <a:blip r:embed="rId7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8703" y="2569900"/>
              <a:ext cx="474872" cy="177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5" name="Picture 78" descr="C:\Users\suresoft\Desktop\이미지 5.jpg"/>
            <p:cNvPicPr>
              <a:picLocks noChangeArrowheads="1"/>
            </p:cNvPicPr>
            <p:nvPr/>
          </p:nvPicPr>
          <p:blipFill>
            <a:blip r:embed="rId8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08545" y="2298529"/>
              <a:ext cx="469277" cy="156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" name="Picture 79" descr="C:\Users\suresoft\Desktop\이미지 6.jpg"/>
            <p:cNvPicPr>
              <a:picLocks noChangeArrowheads="1"/>
            </p:cNvPicPr>
            <p:nvPr/>
          </p:nvPicPr>
          <p:blipFill>
            <a:blip r:embed="rId8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703443" y="2296081"/>
              <a:ext cx="592582" cy="1648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" name="Picture 4" descr="http://cfile22.uf.tistory.com/image/170D434450876F4A0E2023">
              <a:hlinkClick r:id="rId82"/>
            </p:cNvPr>
            <p:cNvPicPr>
              <a:picLocks noChangeAspect="1" noChangeArrowheads="1"/>
            </p:cNvPicPr>
            <p:nvPr/>
          </p:nvPicPr>
          <p:blipFill rotWithShape="1">
            <a:blip r:embed="rId8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946"/>
            <a:stretch/>
          </p:blipFill>
          <p:spPr bwMode="auto">
            <a:xfrm>
              <a:off x="7880841" y="2275175"/>
              <a:ext cx="605934" cy="184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8" name="Picture 21" descr="F:\※UNICODE2 2016 powerpoint\07.2016년3월7일~3월25일_슈어소프트테크 회사소개서 프레젠테이션\work\png\로고2\02-8.png"/>
            <p:cNvPicPr>
              <a:picLocks noChangeAspect="1" noChangeArrowheads="1"/>
            </p:cNvPicPr>
            <p:nvPr/>
          </p:nvPicPr>
          <p:blipFill>
            <a:blip r:embed="rId8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6989" y="2569123"/>
              <a:ext cx="200950" cy="189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9" name="Picture 22" descr="F:\※UNICODE2 2016 powerpoint\07.2016년3월7일~3월25일_슈어소프트테크 회사소개서 프레젠테이션\work\png\로고2\02-7.png"/>
            <p:cNvPicPr>
              <a:picLocks noChangeAspect="1" noChangeArrowheads="1"/>
            </p:cNvPicPr>
            <p:nvPr/>
          </p:nvPicPr>
          <p:blipFill>
            <a:blip r:embed="rId7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2586" y="2594144"/>
              <a:ext cx="521195" cy="136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0" name="Picture 24" descr="F:\※UNICODE2 2016 powerpoint\07.2016년3월7일~3월25일_슈어소프트테크 회사소개서 프레젠테이션\work\png\로고2\02-9.png"/>
            <p:cNvPicPr>
              <a:picLocks noChangeAspect="1" noChangeArrowheads="1"/>
            </p:cNvPicPr>
            <p:nvPr/>
          </p:nvPicPr>
          <p:blipFill>
            <a:blip r:embed="rId7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4346" y="2599213"/>
              <a:ext cx="540532" cy="107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1" name="모서리가 둥근 직사각형 280"/>
            <p:cNvSpPr/>
            <p:nvPr/>
          </p:nvSpPr>
          <p:spPr>
            <a:xfrm>
              <a:off x="1182051" y="2808575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82" name="모서리가 둥근 직사각형 281"/>
            <p:cNvSpPr/>
            <p:nvPr/>
          </p:nvSpPr>
          <p:spPr>
            <a:xfrm>
              <a:off x="2255574" y="2808575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83" name="모서리가 둥근 직사각형 282"/>
            <p:cNvSpPr/>
            <p:nvPr/>
          </p:nvSpPr>
          <p:spPr>
            <a:xfrm>
              <a:off x="3329095" y="2808575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84" name="모서리가 둥근 직사각형 283"/>
            <p:cNvSpPr/>
            <p:nvPr/>
          </p:nvSpPr>
          <p:spPr>
            <a:xfrm>
              <a:off x="4402618" y="2808575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85" name="모서리가 둥근 직사각형 284"/>
            <p:cNvSpPr/>
            <p:nvPr/>
          </p:nvSpPr>
          <p:spPr>
            <a:xfrm>
              <a:off x="5476140" y="2808575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86" name="모서리가 둥근 직사각형 285"/>
            <p:cNvSpPr/>
            <p:nvPr/>
          </p:nvSpPr>
          <p:spPr>
            <a:xfrm>
              <a:off x="6549661" y="2808575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87" name="모서리가 둥근 직사각형 286"/>
            <p:cNvSpPr/>
            <p:nvPr/>
          </p:nvSpPr>
          <p:spPr>
            <a:xfrm>
              <a:off x="1182051" y="3083370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88" name="모서리가 둥근 직사각형 287"/>
            <p:cNvSpPr/>
            <p:nvPr/>
          </p:nvSpPr>
          <p:spPr>
            <a:xfrm>
              <a:off x="2255574" y="3083370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89" name="모서리가 둥근 직사각형 288"/>
            <p:cNvSpPr/>
            <p:nvPr/>
          </p:nvSpPr>
          <p:spPr>
            <a:xfrm>
              <a:off x="3329095" y="3083370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90" name="모서리가 둥근 직사각형 289"/>
            <p:cNvSpPr/>
            <p:nvPr/>
          </p:nvSpPr>
          <p:spPr>
            <a:xfrm>
              <a:off x="4402618" y="3083370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91" name="모서리가 둥근 직사각형 290"/>
            <p:cNvSpPr/>
            <p:nvPr/>
          </p:nvSpPr>
          <p:spPr>
            <a:xfrm>
              <a:off x="7620524" y="2808575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92" name="모서리가 둥근 직사각형 291"/>
            <p:cNvSpPr/>
            <p:nvPr/>
          </p:nvSpPr>
          <p:spPr>
            <a:xfrm>
              <a:off x="5476140" y="3083370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93" name="모서리가 둥근 직사각형 292"/>
            <p:cNvSpPr/>
            <p:nvPr/>
          </p:nvSpPr>
          <p:spPr>
            <a:xfrm>
              <a:off x="6549661" y="3083370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294" name="모서리가 둥근 직사각형 293"/>
            <p:cNvSpPr/>
            <p:nvPr/>
          </p:nvSpPr>
          <p:spPr>
            <a:xfrm>
              <a:off x="7620524" y="3083370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pic>
          <p:nvPicPr>
            <p:cNvPr id="295" name="Picture 8" descr="http://webpds.saramin.co.kr/pds/united_company/logo/17394_logo_1.jpg">
              <a:hlinkClick r:id="rId85"/>
            </p:cNvPr>
            <p:cNvPicPr>
              <a:picLocks noChangeAspect="1" noChangeArrowheads="1"/>
            </p:cNvPicPr>
            <p:nvPr/>
          </p:nvPicPr>
          <p:blipFill>
            <a:blip r:embed="rId86" cstate="print">
              <a:clrChange>
                <a:clrFrom>
                  <a:srgbClr val="FFFFFD"/>
                </a:clrFrom>
                <a:clrTo>
                  <a:srgbClr val="FFFF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37393" y="2871890"/>
              <a:ext cx="411580" cy="143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6" name="Picture 81" descr="C:\Users\suresoft\Desktop\이미지 8.jpg"/>
            <p:cNvPicPr>
              <a:picLocks noChangeArrowheads="1"/>
            </p:cNvPicPr>
            <p:nvPr/>
          </p:nvPicPr>
          <p:blipFill>
            <a:blip r:embed="rId7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29297" y="2847935"/>
              <a:ext cx="534627" cy="178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" name="Picture 74" descr="C:\Users\suresoft\Desktop\이미지 1.jpg"/>
            <p:cNvPicPr>
              <a:picLocks noChangeArrowheads="1"/>
            </p:cNvPicPr>
            <p:nvPr/>
          </p:nvPicPr>
          <p:blipFill>
            <a:blip r:embed="rId8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476464" y="3128836"/>
              <a:ext cx="586396" cy="164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8" name="Picture 77" descr="C:\Users\suresoft\Desktop\이미지 4.jpg"/>
            <p:cNvPicPr>
              <a:picLocks noChangeArrowheads="1"/>
            </p:cNvPicPr>
            <p:nvPr/>
          </p:nvPicPr>
          <p:blipFill>
            <a:blip r:embed="rId8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854058" y="2832688"/>
              <a:ext cx="561109" cy="1870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9" name="Picture 6" descr="http://mylogo.incruit.com/2016/02/%EC%84%9C%EC%97%B0%EB%A1%9C%EA%B3%A0%EC%88%98%EC%A0%95.JPG">
              <a:hlinkClick r:id="rId89"/>
            </p:cNvPr>
            <p:cNvPicPr>
              <a:picLocks noChangeAspect="1" noChangeArrowheads="1"/>
            </p:cNvPicPr>
            <p:nvPr/>
          </p:nvPicPr>
          <p:blipFill>
            <a:blip r:embed="rId9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679005" y="2858223"/>
              <a:ext cx="629051" cy="1376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0" name="Picture 28" descr="http://www.kyungshin.co.kr/images/common/logo.gif">
              <a:hlinkClick r:id="rId91"/>
            </p:cNvPr>
            <p:cNvPicPr>
              <a:picLocks noChangeAspect="1" noChangeArrowheads="1"/>
            </p:cNvPicPr>
            <p:nvPr/>
          </p:nvPicPr>
          <p:blipFill>
            <a:blip r:embed="rId9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786908" y="2882593"/>
              <a:ext cx="580388" cy="102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1" name="Picture 80" descr="C:\Users\송한규\Desktop\te-logo.jpg"/>
            <p:cNvPicPr>
              <a:picLocks noChangeArrowheads="1"/>
            </p:cNvPicPr>
            <p:nvPr/>
          </p:nvPicPr>
          <p:blipFill>
            <a:blip r:embed="rId9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629618" y="3144279"/>
              <a:ext cx="427131" cy="142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2" name="Picture 78" descr="C:\Documents and Settings\Administrator\바탕 화면\자동차부품연구원.JPG"/>
            <p:cNvPicPr>
              <a:picLocks noChangeArrowheads="1"/>
            </p:cNvPicPr>
            <p:nvPr/>
          </p:nvPicPr>
          <p:blipFill>
            <a:blip r:embed="rId94" cstate="print">
              <a:clrChange>
                <a:clrFrom>
                  <a:srgbClr val="FFFBFF"/>
                </a:clrFrom>
                <a:clrTo>
                  <a:srgbClr val="FFFB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761603" y="3127052"/>
              <a:ext cx="509592" cy="169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3" name="Picture 26" descr="F:\※UNICODE2 2016 powerpoint\07.2016년3월7일~3월25일_슈어소프트테크 회사소개서 프레젠테이션\work\png\로고2\02-13.png"/>
            <p:cNvPicPr>
              <a:picLocks noChangeAspect="1" noChangeArrowheads="1"/>
            </p:cNvPicPr>
            <p:nvPr/>
          </p:nvPicPr>
          <p:blipFill>
            <a:blip r:embed="rId9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2641" y="3152117"/>
              <a:ext cx="383943" cy="1129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4" name="Picture 30" descr="http://iedcom.com/image/copy06.png">
              <a:hlinkClick r:id="rId96"/>
            </p:cNvPr>
            <p:cNvPicPr>
              <a:picLocks noChangeAspect="1" noChangeArrowheads="1"/>
            </p:cNvPicPr>
            <p:nvPr/>
          </p:nvPicPr>
          <p:blipFill>
            <a:blip r:embed="rId97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74481" y="3132167"/>
              <a:ext cx="684451" cy="163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5" name="그림 304"/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757827" y="2569116"/>
              <a:ext cx="417722" cy="1689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그림 127"/>
            <p:cNvPicPr>
              <a:picLocks noChangeAspect="1"/>
            </p:cNvPicPr>
            <p:nvPr/>
          </p:nvPicPr>
          <p:blipFill rotWithShape="1">
            <a:blip r:embed="rId9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52" t="12790" r="78758" b="83925"/>
            <a:stretch/>
          </p:blipFill>
          <p:spPr bwMode="auto">
            <a:xfrm>
              <a:off x="6791537" y="3145115"/>
              <a:ext cx="589385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" name="Picture 6" descr="http://image.pullbbang.com/pull2012/upload/news/2015/7/20150724175001115_kfb.jpg"/>
            <p:cNvPicPr>
              <a:picLocks noChangeAspect="1" noChangeArrowheads="1"/>
            </p:cNvPicPr>
            <p:nvPr/>
          </p:nvPicPr>
          <p:blipFill>
            <a:blip r:embed="rId9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42898" y="3157142"/>
              <a:ext cx="506482" cy="117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" name="Picture 4" descr="C:\Documents and Settings\Administrator\바탕 화면\티에이치엔.jpg"/>
            <p:cNvPicPr>
              <a:picLocks noChangeArrowheads="1"/>
            </p:cNvPicPr>
            <p:nvPr/>
          </p:nvPicPr>
          <p:blipFill>
            <a:blip r:embed="rId75" cstate="print">
              <a:clrChange>
                <a:clrFrom>
                  <a:srgbClr val="FFFFFD"/>
                </a:clrFrom>
                <a:clrTo>
                  <a:srgbClr val="FFFF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522274" y="2841593"/>
              <a:ext cx="494776" cy="164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9" name="Picture 23" descr="F:\※UNICODE2 2016 powerpoint\07.2016년3월7일~3월25일_슈어소프트테크 회사소개서 프레젠테이션\work\png\로고2\02-10.png"/>
            <p:cNvPicPr>
              <a:picLocks noChangeAspect="1" noChangeArrowheads="1"/>
            </p:cNvPicPr>
            <p:nvPr/>
          </p:nvPicPr>
          <p:blipFill>
            <a:blip r:embed="rId10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3738" y="2871748"/>
              <a:ext cx="464802" cy="132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" name="Picture 8" descr="콘티넨탈오토모티브시스템㈜"/>
            <p:cNvPicPr>
              <a:picLocks noChangeAspect="1" noChangeArrowheads="1"/>
            </p:cNvPicPr>
            <p:nvPr/>
          </p:nvPicPr>
          <p:blipFill>
            <a:blip r:embed="rId10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748700" y="2603142"/>
              <a:ext cx="630099" cy="119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1" name="그룹 310"/>
          <p:cNvGrpSpPr/>
          <p:nvPr userDrawn="1"/>
        </p:nvGrpSpPr>
        <p:grpSpPr>
          <a:xfrm>
            <a:off x="1182051" y="4068525"/>
            <a:ext cx="7466649" cy="513244"/>
            <a:chOff x="1182051" y="4058586"/>
            <a:chExt cx="7466649" cy="513244"/>
          </a:xfrm>
        </p:grpSpPr>
        <p:grpSp>
          <p:nvGrpSpPr>
            <p:cNvPr id="312" name="그룹 311"/>
            <p:cNvGrpSpPr/>
            <p:nvPr/>
          </p:nvGrpSpPr>
          <p:grpSpPr>
            <a:xfrm>
              <a:off x="1182051" y="4058586"/>
              <a:ext cx="7466649" cy="231890"/>
              <a:chOff x="1182051" y="4080389"/>
              <a:chExt cx="7466649" cy="231890"/>
            </a:xfrm>
          </p:grpSpPr>
          <p:sp>
            <p:nvSpPr>
              <p:cNvPr id="327" name="모서리가 둥근 직사각형 326"/>
              <p:cNvSpPr/>
              <p:nvPr/>
            </p:nvSpPr>
            <p:spPr>
              <a:xfrm>
                <a:off x="1182051" y="4080389"/>
                <a:ext cx="1028176" cy="231890"/>
              </a:xfrm>
              <a:prstGeom prst="roundRect">
                <a:avLst>
                  <a:gd name="adj" fmla="val 13576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anchor="ctr"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 defTabSz="1018886" fontAlgn="base" latinLnBrk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100" kern="0" spc="-49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328" name="모서리가 둥근 직사각형 327"/>
              <p:cNvSpPr/>
              <p:nvPr/>
            </p:nvSpPr>
            <p:spPr>
              <a:xfrm>
                <a:off x="2255574" y="4080389"/>
                <a:ext cx="1028176" cy="231890"/>
              </a:xfrm>
              <a:prstGeom prst="roundRect">
                <a:avLst>
                  <a:gd name="adj" fmla="val 13576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anchor="ctr"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 defTabSz="1018886" fontAlgn="base" latinLnBrk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100" kern="0" spc="-49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329" name="모서리가 둥근 직사각형 328"/>
              <p:cNvSpPr/>
              <p:nvPr/>
            </p:nvSpPr>
            <p:spPr>
              <a:xfrm>
                <a:off x="3329095" y="4080389"/>
                <a:ext cx="1028176" cy="231890"/>
              </a:xfrm>
              <a:prstGeom prst="roundRect">
                <a:avLst>
                  <a:gd name="adj" fmla="val 13576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anchor="ctr"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 defTabSz="1018886" fontAlgn="base" latinLnBrk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100" kern="0" spc="-49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330" name="모서리가 둥근 직사각형 329"/>
              <p:cNvSpPr/>
              <p:nvPr/>
            </p:nvSpPr>
            <p:spPr>
              <a:xfrm>
                <a:off x="4402618" y="4080389"/>
                <a:ext cx="1028176" cy="231890"/>
              </a:xfrm>
              <a:prstGeom prst="roundRect">
                <a:avLst>
                  <a:gd name="adj" fmla="val 13576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anchor="ctr"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 defTabSz="1018886" fontAlgn="base" latinLnBrk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100" kern="0" spc="-49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331" name="모서리가 둥근 직사각형 330"/>
              <p:cNvSpPr/>
              <p:nvPr/>
            </p:nvSpPr>
            <p:spPr>
              <a:xfrm>
                <a:off x="5476140" y="4080389"/>
                <a:ext cx="1028176" cy="231890"/>
              </a:xfrm>
              <a:prstGeom prst="roundRect">
                <a:avLst>
                  <a:gd name="adj" fmla="val 13576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anchor="ctr"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 defTabSz="1018886" fontAlgn="base" latinLnBrk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100" kern="0" spc="-49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332" name="모서리가 둥근 직사각형 331"/>
              <p:cNvSpPr/>
              <p:nvPr/>
            </p:nvSpPr>
            <p:spPr>
              <a:xfrm>
                <a:off x="6549661" y="4080389"/>
                <a:ext cx="1028176" cy="231890"/>
              </a:xfrm>
              <a:prstGeom prst="roundRect">
                <a:avLst>
                  <a:gd name="adj" fmla="val 13576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anchor="ctr"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 defTabSz="1018886" fontAlgn="base" latinLnBrk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100" kern="0" spc="-49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pic>
            <p:nvPicPr>
              <p:cNvPr id="333" name="그림 332"/>
              <p:cNvPicPr>
                <a:picLocks noChangeAspect="1"/>
              </p:cNvPicPr>
              <p:nvPr/>
            </p:nvPicPr>
            <p:blipFill>
              <a:blip r:embed="rId10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6778" y="4144500"/>
                <a:ext cx="798722" cy="115464"/>
              </a:xfrm>
              <a:prstGeom prst="rect">
                <a:avLst/>
              </a:prstGeom>
            </p:spPr>
          </p:pic>
          <p:pic>
            <p:nvPicPr>
              <p:cNvPr id="334" name="그림 333"/>
              <p:cNvPicPr>
                <a:picLocks noChangeAspect="1"/>
              </p:cNvPicPr>
              <p:nvPr/>
            </p:nvPicPr>
            <p:blipFill>
              <a:blip r:embed="rId10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9032" y="4144517"/>
                <a:ext cx="561260" cy="115428"/>
              </a:xfrm>
              <a:prstGeom prst="rect">
                <a:avLst/>
              </a:prstGeom>
            </p:spPr>
          </p:pic>
          <p:pic>
            <p:nvPicPr>
              <p:cNvPr id="335" name="그림 334"/>
              <p:cNvPicPr>
                <a:picLocks noChangeAspect="1"/>
              </p:cNvPicPr>
              <p:nvPr/>
            </p:nvPicPr>
            <p:blipFill>
              <a:blip r:embed="rId10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4572" y="4109084"/>
                <a:ext cx="677222" cy="186294"/>
              </a:xfrm>
              <a:prstGeom prst="rect">
                <a:avLst/>
              </a:prstGeom>
            </p:spPr>
          </p:pic>
          <p:pic>
            <p:nvPicPr>
              <p:cNvPr id="336" name="그림 335"/>
              <p:cNvPicPr>
                <a:picLocks noChangeAspect="1"/>
              </p:cNvPicPr>
              <p:nvPr/>
            </p:nvPicPr>
            <p:blipFill>
              <a:blip r:embed="rId10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37537" y="4113376"/>
                <a:ext cx="358338" cy="165914"/>
              </a:xfrm>
              <a:prstGeom prst="rect">
                <a:avLst/>
              </a:prstGeom>
            </p:spPr>
          </p:pic>
          <p:pic>
            <p:nvPicPr>
              <p:cNvPr id="337" name="그림 336"/>
              <p:cNvPicPr>
                <a:picLocks noChangeAspect="1"/>
              </p:cNvPicPr>
              <p:nvPr/>
            </p:nvPicPr>
            <p:blipFill>
              <a:blip r:embed="rId10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08498" y="4133548"/>
                <a:ext cx="563460" cy="137366"/>
              </a:xfrm>
              <a:prstGeom prst="rect">
                <a:avLst/>
              </a:prstGeom>
            </p:spPr>
          </p:pic>
          <p:pic>
            <p:nvPicPr>
              <p:cNvPr id="338" name="그림 337"/>
              <p:cNvPicPr>
                <a:picLocks noChangeAspect="1"/>
              </p:cNvPicPr>
              <p:nvPr/>
            </p:nvPicPr>
            <p:blipFill>
              <a:blip r:embed="rId10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2017" y="4134292"/>
                <a:ext cx="563464" cy="135878"/>
              </a:xfrm>
              <a:prstGeom prst="rect">
                <a:avLst/>
              </a:prstGeom>
            </p:spPr>
          </p:pic>
          <p:sp>
            <p:nvSpPr>
              <p:cNvPr id="339" name="모서리가 둥근 직사각형 338"/>
              <p:cNvSpPr/>
              <p:nvPr/>
            </p:nvSpPr>
            <p:spPr>
              <a:xfrm>
                <a:off x="7620524" y="4080389"/>
                <a:ext cx="1028176" cy="231890"/>
              </a:xfrm>
              <a:prstGeom prst="roundRect">
                <a:avLst>
                  <a:gd name="adj" fmla="val 13576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anchor="ctr"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 defTabSz="1018886" fontAlgn="base" latinLnBrk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100" kern="0" spc="-49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pic>
            <p:nvPicPr>
              <p:cNvPr id="340" name="Picture 2" descr="BNF TECHNOLOGY"/>
              <p:cNvPicPr>
                <a:picLocks noChangeAspect="1" noChangeArrowheads="1"/>
              </p:cNvPicPr>
              <p:nvPr/>
            </p:nvPicPr>
            <p:blipFill>
              <a:blip r:embed="rId10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964457" y="4140523"/>
                <a:ext cx="340310" cy="1331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13" name="모서리가 둥근 직사각형 312"/>
            <p:cNvSpPr/>
            <p:nvPr/>
          </p:nvSpPr>
          <p:spPr>
            <a:xfrm>
              <a:off x="1182051" y="4339940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14" name="모서리가 둥근 직사각형 313"/>
            <p:cNvSpPr/>
            <p:nvPr/>
          </p:nvSpPr>
          <p:spPr>
            <a:xfrm>
              <a:off x="2255574" y="4339940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15" name="모서리가 둥근 직사각형 314"/>
            <p:cNvSpPr/>
            <p:nvPr/>
          </p:nvSpPr>
          <p:spPr>
            <a:xfrm>
              <a:off x="3329095" y="4339940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16" name="모서리가 둥근 직사각형 315"/>
            <p:cNvSpPr/>
            <p:nvPr/>
          </p:nvSpPr>
          <p:spPr>
            <a:xfrm>
              <a:off x="4402618" y="4339940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17" name="모서리가 둥근 직사각형 316"/>
            <p:cNvSpPr/>
            <p:nvPr/>
          </p:nvSpPr>
          <p:spPr>
            <a:xfrm>
              <a:off x="5476140" y="4339940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18" name="모서리가 둥근 직사각형 317"/>
            <p:cNvSpPr/>
            <p:nvPr/>
          </p:nvSpPr>
          <p:spPr>
            <a:xfrm>
              <a:off x="6549661" y="4339940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319" name="모서리가 둥근 직사각형 318"/>
            <p:cNvSpPr/>
            <p:nvPr/>
          </p:nvSpPr>
          <p:spPr>
            <a:xfrm>
              <a:off x="7620524" y="4339940"/>
              <a:ext cx="1028176" cy="231890"/>
            </a:xfrm>
            <a:prstGeom prst="roundRect">
              <a:avLst>
                <a:gd name="adj" fmla="val 1357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algn="ctr" defTabSz="1018886" fontAlgn="base" latinLnBrk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100" kern="0" spc="-49">
                <a:ln>
                  <a:solidFill>
                    <a:prstClr val="white">
                      <a:alpha val="4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pic>
          <p:nvPicPr>
            <p:cNvPr id="320" name="그림 319"/>
            <p:cNvPicPr>
              <a:picLocks noChangeAspect="1"/>
            </p:cNvPicPr>
            <p:nvPr/>
          </p:nvPicPr>
          <p:blipFill>
            <a:blip r:embed="rId109"/>
            <a:stretch>
              <a:fillRect/>
            </a:stretch>
          </p:blipFill>
          <p:spPr>
            <a:xfrm>
              <a:off x="1444321" y="4375043"/>
              <a:ext cx="503636" cy="186862"/>
            </a:xfrm>
            <a:prstGeom prst="rect">
              <a:avLst/>
            </a:prstGeom>
          </p:spPr>
        </p:pic>
        <p:pic>
          <p:nvPicPr>
            <p:cNvPr id="321" name="그림 320"/>
            <p:cNvPicPr>
              <a:picLocks noChangeAspect="1"/>
            </p:cNvPicPr>
            <p:nvPr/>
          </p:nvPicPr>
          <p:blipFill>
            <a:blip r:embed="rId110"/>
            <a:stretch>
              <a:fillRect/>
            </a:stretch>
          </p:blipFill>
          <p:spPr>
            <a:xfrm>
              <a:off x="2464428" y="4397142"/>
              <a:ext cx="610468" cy="148704"/>
            </a:xfrm>
            <a:prstGeom prst="rect">
              <a:avLst/>
            </a:prstGeom>
          </p:spPr>
        </p:pic>
        <p:pic>
          <p:nvPicPr>
            <p:cNvPr id="322" name="그림 321"/>
            <p:cNvPicPr>
              <a:picLocks noChangeAspect="1"/>
            </p:cNvPicPr>
            <p:nvPr/>
          </p:nvPicPr>
          <p:blipFill>
            <a:blip r:embed="rId111"/>
            <a:stretch>
              <a:fillRect/>
            </a:stretch>
          </p:blipFill>
          <p:spPr>
            <a:xfrm>
              <a:off x="4714760" y="4388684"/>
              <a:ext cx="403892" cy="165528"/>
            </a:xfrm>
            <a:prstGeom prst="rect">
              <a:avLst/>
            </a:prstGeom>
          </p:spPr>
        </p:pic>
        <p:pic>
          <p:nvPicPr>
            <p:cNvPr id="323" name="그림 322"/>
            <p:cNvPicPr>
              <a:picLocks noChangeAspect="1"/>
            </p:cNvPicPr>
            <p:nvPr/>
          </p:nvPicPr>
          <p:blipFill>
            <a:blip r:embed="rId112"/>
            <a:stretch>
              <a:fillRect/>
            </a:stretch>
          </p:blipFill>
          <p:spPr>
            <a:xfrm>
              <a:off x="5707208" y="4391675"/>
              <a:ext cx="584262" cy="155008"/>
            </a:xfrm>
            <a:prstGeom prst="rect">
              <a:avLst/>
            </a:prstGeom>
          </p:spPr>
        </p:pic>
        <p:pic>
          <p:nvPicPr>
            <p:cNvPr id="324" name="그림 323"/>
            <p:cNvPicPr>
              <a:picLocks noChangeAspect="1"/>
            </p:cNvPicPr>
            <p:nvPr/>
          </p:nvPicPr>
          <p:blipFill>
            <a:blip r:embed="rId113">
              <a:clrChange>
                <a:clrFrom>
                  <a:srgbClr val="E8E9EA"/>
                </a:clrFrom>
                <a:clrTo>
                  <a:srgbClr val="E8E9EA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91811" y="4392434"/>
              <a:ext cx="343876" cy="149510"/>
            </a:xfrm>
            <a:prstGeom prst="rect">
              <a:avLst/>
            </a:prstGeom>
          </p:spPr>
        </p:pic>
        <p:pic>
          <p:nvPicPr>
            <p:cNvPr id="325" name="그림 324"/>
            <p:cNvPicPr>
              <a:picLocks noChangeAspect="1"/>
            </p:cNvPicPr>
            <p:nvPr/>
          </p:nvPicPr>
          <p:blipFill>
            <a:blip r:embed="rId1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929094" y="4373217"/>
              <a:ext cx="411036" cy="193308"/>
            </a:xfrm>
            <a:prstGeom prst="rect">
              <a:avLst/>
            </a:prstGeom>
          </p:spPr>
        </p:pic>
        <p:pic>
          <p:nvPicPr>
            <p:cNvPr id="326" name="그림 325"/>
            <p:cNvPicPr>
              <a:picLocks noChangeAspect="1"/>
            </p:cNvPicPr>
            <p:nvPr/>
          </p:nvPicPr>
          <p:blipFill rotWithShape="1">
            <a:blip r:embed="rId115"/>
            <a:srcRect b="11920"/>
            <a:stretch/>
          </p:blipFill>
          <p:spPr>
            <a:xfrm>
              <a:off x="3610892" y="4395797"/>
              <a:ext cx="464582" cy="156324"/>
            </a:xfrm>
            <a:prstGeom prst="rect">
              <a:avLst/>
            </a:prstGeom>
          </p:spPr>
        </p:pic>
      </p:grpSp>
      <p:grpSp>
        <p:nvGrpSpPr>
          <p:cNvPr id="341" name="그룹 340"/>
          <p:cNvGrpSpPr/>
          <p:nvPr userDrawn="1"/>
        </p:nvGrpSpPr>
        <p:grpSpPr>
          <a:xfrm>
            <a:off x="493762" y="4020934"/>
            <a:ext cx="627210" cy="601198"/>
            <a:chOff x="493762" y="4010995"/>
            <a:chExt cx="627210" cy="601198"/>
          </a:xfrm>
        </p:grpSpPr>
        <p:grpSp>
          <p:nvGrpSpPr>
            <p:cNvPr id="342" name="그룹 341"/>
            <p:cNvGrpSpPr/>
            <p:nvPr/>
          </p:nvGrpSpPr>
          <p:grpSpPr>
            <a:xfrm>
              <a:off x="493762" y="4010995"/>
              <a:ext cx="627210" cy="601198"/>
              <a:chOff x="429086" y="3605974"/>
              <a:chExt cx="639426" cy="616670"/>
            </a:xfrm>
          </p:grpSpPr>
          <p:sp>
            <p:nvSpPr>
              <p:cNvPr id="344" name="모서리가 둥근 직사각형 343"/>
              <p:cNvSpPr/>
              <p:nvPr/>
            </p:nvSpPr>
            <p:spPr>
              <a:xfrm rot="10800000">
                <a:off x="429086" y="3605974"/>
                <a:ext cx="639426" cy="616670"/>
              </a:xfrm>
              <a:prstGeom prst="roundRect">
                <a:avLst>
                  <a:gd name="adj" fmla="val 5420"/>
                </a:avLst>
              </a:prstGeom>
              <a:gradFill flip="none" rotWithShape="1">
                <a:gsLst>
                  <a:gs pos="0">
                    <a:schemeClr val="bg1"/>
                  </a:gs>
                  <a:gs pos="43000">
                    <a:schemeClr val="bg1">
                      <a:lumMod val="9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6200000" scaled="1"/>
                <a:tileRect/>
              </a:gra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0000" anchor="ctr"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algn="ctr" defTabSz="1018886" fontAlgn="base" latinLnBrk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1100" kern="0" spc="-49">
                  <a:ln>
                    <a:solidFill>
                      <a:prstClr val="white">
                        <a:alpha val="4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345" name="text 1"/>
              <p:cNvSpPr txBox="1">
                <a:spLocks/>
              </p:cNvSpPr>
              <p:nvPr/>
            </p:nvSpPr>
            <p:spPr>
              <a:xfrm>
                <a:off x="489195" y="3929717"/>
                <a:ext cx="532882" cy="250979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>
                <a:defPPr>
                  <a:defRPr lang="ko-KR"/>
                </a:defPPr>
                <a:lvl1pPr indent="0">
                  <a:lnSpc>
                    <a:spcPct val="9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1600" spc="-80">
                    <a:latin typeface="현대하모니 L" panose="02020603020101020101" pitchFamily="18" charset="-127"/>
                    <a:ea typeface="현대하모니 L" panose="02020603020101020101" pitchFamily="18" charset="-127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/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/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/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/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9pPr>
              </a:lstStyle>
              <a:p>
                <a:pPr algn="ctr"/>
                <a:r>
                  <a:rPr lang="ko-KR" altLang="en-US" sz="1100" smtClean="0"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원자력</a:t>
                </a:r>
                <a:endParaRPr lang="ko-KR" altLang="en-US" sz="1100">
                  <a:latin typeface="현대하모니 M" panose="02020603020101020101" pitchFamily="18" charset="-127"/>
                  <a:ea typeface="현대하모니 M" panose="02020603020101020101" pitchFamily="18" charset="-127"/>
                </a:endParaRPr>
              </a:p>
            </p:txBody>
          </p:sp>
          <p:sp>
            <p:nvSpPr>
              <p:cNvPr id="346" name="text 1"/>
              <p:cNvSpPr txBox="1">
                <a:spLocks/>
              </p:cNvSpPr>
              <p:nvPr/>
            </p:nvSpPr>
            <p:spPr>
              <a:xfrm>
                <a:off x="489195" y="3641122"/>
                <a:ext cx="532882" cy="250979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>
                <a:defPPr>
                  <a:defRPr lang="ko-KR"/>
                </a:defPPr>
                <a:lvl1pPr indent="0">
                  <a:lnSpc>
                    <a:spcPct val="90000"/>
                  </a:lnSpc>
                  <a:spcBef>
                    <a:spcPct val="20000"/>
                  </a:spcBef>
                  <a:buFont typeface="Arial" panose="020B0604020202020204" pitchFamily="34" charset="0"/>
                  <a:buNone/>
                  <a:defRPr sz="1600" spc="-80">
                    <a:latin typeface="현대하모니 L" panose="02020603020101020101" pitchFamily="18" charset="-127"/>
                    <a:ea typeface="현대하모니 L" panose="02020603020101020101" pitchFamily="18" charset="-127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/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/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/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/>
                </a:lvl5pPr>
                <a:lvl6pPr marL="25146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6pPr>
                <a:lvl7pPr marL="29718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7pPr>
                <a:lvl8pPr marL="3429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8pPr>
                <a:lvl9pPr marL="38862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/>
                </a:lvl9pPr>
              </a:lstStyle>
              <a:p>
                <a:pPr algn="ctr"/>
                <a:r>
                  <a:rPr lang="ko-KR" altLang="en-US" sz="1100" smtClean="0">
                    <a:latin typeface="현대하모니 M" panose="02020603020101020101" pitchFamily="18" charset="-127"/>
                    <a:ea typeface="현대하모니 M" panose="02020603020101020101" pitchFamily="18" charset="-127"/>
                  </a:rPr>
                  <a:t>전력</a:t>
                </a:r>
                <a:endParaRPr lang="ko-KR" altLang="en-US" sz="1100">
                  <a:latin typeface="현대하모니 M" panose="02020603020101020101" pitchFamily="18" charset="-127"/>
                  <a:ea typeface="현대하모니 M" panose="02020603020101020101" pitchFamily="18" charset="-127"/>
                </a:endParaRPr>
              </a:p>
            </p:txBody>
          </p:sp>
        </p:grpSp>
        <p:cxnSp>
          <p:nvCxnSpPr>
            <p:cNvPr id="343" name="직선 연결선 342"/>
            <p:cNvCxnSpPr/>
            <p:nvPr/>
          </p:nvCxnSpPr>
          <p:spPr>
            <a:xfrm>
              <a:off x="573797" y="4303643"/>
              <a:ext cx="46714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795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bg>
      <p:bgPr>
        <a:gradFill rotWithShape="0">
          <a:gsLst>
            <a:gs pos="0">
              <a:srgbClr val="F2F2F2"/>
            </a:gs>
            <a:gs pos="100000">
              <a:srgbClr val="BFBFBF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Jaesung\AppData\Local\Temp\BNZ.5656df6c14acc1b\슈어소프트 CI_2016_norma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92" y="4220142"/>
            <a:ext cx="160587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6286500"/>
            <a:ext cx="51308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42938" y="2928938"/>
            <a:ext cx="78581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en-US" altLang="ko-KR" sz="3600" b="0" dirty="0">
                <a:solidFill>
                  <a:srgbClr val="1B53A6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Thank you for your kind attention</a:t>
            </a:r>
            <a:endParaRPr kumimoji="0" lang="ko-KR" altLang="en-US" sz="3600" b="0" dirty="0">
              <a:solidFill>
                <a:srgbClr val="1B53A6"/>
              </a:solidFill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42938" y="5214938"/>
            <a:ext cx="785812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10000"/>
              </a:lnSpc>
              <a:defRPr/>
            </a:pPr>
            <a:r>
              <a:rPr kumimoji="0" lang="en-US" altLang="ko-KR" sz="900" dirty="0">
                <a:solidFill>
                  <a:srgbClr val="1B53A6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NOTICE: </a:t>
            </a:r>
            <a:r>
              <a:rPr kumimoji="0" lang="en-US" altLang="ko-KR" sz="900" b="1" dirty="0">
                <a:solidFill>
                  <a:srgbClr val="1B53A6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Proprietary and Confidential</a:t>
            </a:r>
          </a:p>
          <a:p>
            <a:pPr eaLnBrk="1" hangingPunct="1">
              <a:lnSpc>
                <a:spcPct val="110000"/>
              </a:lnSpc>
              <a:defRPr/>
            </a:pPr>
            <a:r>
              <a:rPr kumimoji="0" lang="en-US" altLang="ko-KR" sz="900" dirty="0">
                <a:solidFill>
                  <a:srgbClr val="1B53A6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This material is proprietary to </a:t>
            </a:r>
            <a:r>
              <a:rPr kumimoji="0" lang="en-US" altLang="ko-KR" sz="900" dirty="0" err="1">
                <a:solidFill>
                  <a:srgbClr val="1B53A6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Suresoft</a:t>
            </a:r>
            <a:r>
              <a:rPr kumimoji="0" lang="en-US" altLang="ko-KR" sz="900" dirty="0">
                <a:solidFill>
                  <a:srgbClr val="1B53A6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Technologies, Inc..  </a:t>
            </a:r>
          </a:p>
          <a:p>
            <a:pPr eaLnBrk="1" hangingPunct="1">
              <a:lnSpc>
                <a:spcPct val="110000"/>
              </a:lnSpc>
              <a:defRPr/>
            </a:pPr>
            <a:r>
              <a:rPr kumimoji="0" lang="en-US" altLang="ko-KR" sz="900" dirty="0">
                <a:solidFill>
                  <a:srgbClr val="1B53A6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It contains trade secret and confidential information which is solely the property of </a:t>
            </a:r>
            <a:r>
              <a:rPr kumimoji="0" lang="en-US" altLang="ko-KR" sz="900" dirty="0" err="1">
                <a:solidFill>
                  <a:srgbClr val="1B53A6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Suresoft</a:t>
            </a:r>
            <a:r>
              <a:rPr kumimoji="0" lang="en-US" altLang="ko-KR" sz="900" dirty="0">
                <a:solidFill>
                  <a:srgbClr val="1B53A6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Technologies, Inc. </a:t>
            </a:r>
          </a:p>
          <a:p>
            <a:pPr eaLnBrk="1" hangingPunct="1">
              <a:lnSpc>
                <a:spcPct val="110000"/>
              </a:lnSpc>
              <a:defRPr/>
            </a:pPr>
            <a:r>
              <a:rPr kumimoji="0" lang="en-US" altLang="ko-KR" sz="900" dirty="0">
                <a:solidFill>
                  <a:srgbClr val="1B53A6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This material is for client’s internal use only. This material shall not be used, reproduced, copied, </a:t>
            </a:r>
          </a:p>
          <a:p>
            <a:pPr eaLnBrk="1" hangingPunct="1">
              <a:lnSpc>
                <a:spcPct val="110000"/>
              </a:lnSpc>
              <a:defRPr/>
            </a:pPr>
            <a:r>
              <a:rPr kumimoji="0" lang="en-US" altLang="ko-KR" sz="900" dirty="0">
                <a:solidFill>
                  <a:srgbClr val="1B53A6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disclosed, transmitted, in whole or in part, without the express consent of </a:t>
            </a:r>
            <a:r>
              <a:rPr kumimoji="0" lang="en-US" altLang="ko-KR" sz="900" dirty="0" err="1">
                <a:solidFill>
                  <a:srgbClr val="1B53A6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Suresoft</a:t>
            </a:r>
            <a:r>
              <a:rPr kumimoji="0" lang="en-US" altLang="ko-KR" sz="900" dirty="0">
                <a:solidFill>
                  <a:srgbClr val="1B53A6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Technologies, Inc.</a:t>
            </a:r>
          </a:p>
          <a:p>
            <a:pPr eaLnBrk="1" hangingPunct="1">
              <a:lnSpc>
                <a:spcPct val="110000"/>
              </a:lnSpc>
              <a:defRPr/>
            </a:pPr>
            <a:r>
              <a:rPr kumimoji="0" lang="en-US" altLang="ko-KR" sz="900" b="1" dirty="0">
                <a:solidFill>
                  <a:srgbClr val="1B53A6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Copyright © </a:t>
            </a:r>
            <a:r>
              <a:rPr kumimoji="0" lang="en-US" altLang="ko-KR" sz="900" b="1" dirty="0" smtClean="0">
                <a:solidFill>
                  <a:srgbClr val="1B53A6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2016 </a:t>
            </a:r>
            <a:r>
              <a:rPr kumimoji="0" lang="en-US" altLang="ko-KR" sz="900" b="1" dirty="0">
                <a:solidFill>
                  <a:srgbClr val="1B53A6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by </a:t>
            </a:r>
            <a:r>
              <a:rPr kumimoji="0" lang="en-US" altLang="ko-KR" sz="900" b="1" dirty="0" err="1">
                <a:solidFill>
                  <a:srgbClr val="1B53A6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Suresoft</a:t>
            </a:r>
            <a:r>
              <a:rPr kumimoji="0" lang="en-US" altLang="ko-KR" sz="900" b="1" dirty="0">
                <a:solidFill>
                  <a:srgbClr val="1B53A6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Technologies, Inc.,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064232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/>
              <a:t>Suresoft Technolgies Inc.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F9712-7659-4515-A219-9EEFDA4389F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945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  <p:sldLayoutId id="2147483657" r:id="rId4"/>
    <p:sldLayoutId id="2147483656" r:id="rId5"/>
    <p:sldLayoutId id="2147483660" r:id="rId6"/>
    <p:sldLayoutId id="2147483658" r:id="rId7"/>
    <p:sldLayoutId id="2147483659" r:id="rId8"/>
    <p:sldLayoutId id="2147483655" r:id="rId9"/>
  </p:sldLayoutIdLst>
  <p:timing>
    <p:tnLst>
      <p:par>
        <p:cTn id="1" dur="indefinite" restart="never" nodeType="tmRoot"/>
      </p:par>
    </p:tnLst>
  </p:timing>
  <p:hf hdr="0" ftr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6.png"/><Relationship Id="rId9" Type="http://schemas.microsoft.com/office/2007/relationships/diagramDrawing" Target="../diagrams/drawing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1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3.png"/><Relationship Id="rId5" Type="http://schemas.openxmlformats.org/officeDocument/2006/relationships/image" Target="../media/image131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1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6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7.jp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8.jp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9.jp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86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3"/>
          <p:cNvSpPr txBox="1">
            <a:spLocks/>
          </p:cNvSpPr>
          <p:nvPr/>
        </p:nvSpPr>
        <p:spPr>
          <a:xfrm>
            <a:off x="0" y="0"/>
            <a:ext cx="9144000" cy="597256"/>
          </a:xfrm>
          <a:prstGeom prst="rect">
            <a:avLst/>
          </a:prstGeom>
        </p:spPr>
        <p:txBody>
          <a:bodyPr wrap="square" lIns="612000" tIns="18000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rgbClr val="0050A4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프로젝트 개요</a:t>
            </a:r>
            <a:endParaRPr lang="en-US" altLang="ko-KR" sz="2400" dirty="0">
              <a:solidFill>
                <a:srgbClr val="0050A4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357421" y="1052747"/>
            <a:ext cx="6535058" cy="1735860"/>
            <a:chOff x="3075176" y="2372389"/>
            <a:chExt cx="6068826" cy="741939"/>
          </a:xfrm>
        </p:grpSpPr>
        <p:sp>
          <p:nvSpPr>
            <p:cNvPr id="5" name="텍스트 개체 틀 3"/>
            <p:cNvSpPr txBox="1">
              <a:spLocks/>
            </p:cNvSpPr>
            <p:nvPr/>
          </p:nvSpPr>
          <p:spPr>
            <a:xfrm>
              <a:off x="3075176" y="2372389"/>
              <a:ext cx="6068826" cy="74193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None/>
              </a:pPr>
              <a:r>
                <a:rPr lang="ko-KR" altLang="en-US" sz="2400" b="1" dirty="0" smtClean="0"/>
                <a:t>프로젝트 관리</a:t>
              </a:r>
              <a:r>
                <a:rPr lang="ko-KR" altLang="en-US" sz="2400" dirty="0" smtClean="0"/>
                <a:t>는</a:t>
              </a:r>
              <a:r>
                <a:rPr lang="en-US" altLang="ko-KR" sz="2400" dirty="0" smtClean="0"/>
                <a:t>?</a:t>
              </a:r>
              <a:endParaRPr lang="en-US" altLang="ko-KR" sz="1800" dirty="0" smtClean="0"/>
            </a:p>
            <a:p>
              <a:pPr>
                <a:buNone/>
              </a:pPr>
              <a:endParaRPr lang="en-US" altLang="ko-KR" sz="1800" dirty="0" smtClean="0"/>
            </a:p>
            <a:p>
              <a:pPr>
                <a:buNone/>
              </a:pPr>
              <a:r>
                <a:rPr lang="en-US" altLang="ko-KR" sz="1800" dirty="0" smtClean="0"/>
                <a:t>- </a:t>
              </a:r>
              <a:r>
                <a:rPr lang="ko-KR" altLang="en-US" sz="1800" dirty="0" smtClean="0"/>
                <a:t>프로젝트의 성공적인 완성을 목표로 움직이는 활동</a:t>
              </a:r>
              <a:endParaRPr lang="en-US" altLang="ko-KR" sz="1800" dirty="0" smtClean="0"/>
            </a:p>
            <a:p>
              <a:pPr>
                <a:buNone/>
              </a:pPr>
              <a:r>
                <a:rPr lang="en-US" altLang="ko-KR" sz="1800" dirty="0" smtClean="0"/>
                <a:t>-</a:t>
              </a:r>
              <a:r>
                <a:rPr lang="ko-KR" altLang="en-US" sz="1800" dirty="0" smtClean="0"/>
                <a:t> 프로젝트를 구성하는 각각의 활동계획입안</a:t>
              </a:r>
              <a:r>
                <a:rPr lang="en-US" altLang="ko-KR" sz="1800" dirty="0" smtClean="0"/>
                <a:t>, </a:t>
              </a:r>
              <a:r>
                <a:rPr lang="ko-KR" altLang="en-US" sz="1800" dirty="0" smtClean="0"/>
                <a:t>일정표 작성 및 진척 관리를 포함</a:t>
              </a:r>
              <a:endParaRPr lang="ko-KR" altLang="en-US" sz="1800" dirty="0"/>
            </a:p>
          </p:txBody>
        </p:sp>
        <p:cxnSp>
          <p:nvCxnSpPr>
            <p:cNvPr id="6" name="직선 연결선 5"/>
            <p:cNvCxnSpPr/>
            <p:nvPr/>
          </p:nvCxnSpPr>
          <p:spPr>
            <a:xfrm flipH="1">
              <a:off x="3075177" y="2380426"/>
              <a:ext cx="102795" cy="88794"/>
            </a:xfrm>
            <a:prstGeom prst="line">
              <a:avLst/>
            </a:prstGeom>
            <a:ln w="19050" cap="rnd">
              <a:solidFill>
                <a:srgbClr val="F374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39000" y="2911698"/>
            <a:ext cx="3571900" cy="2447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5833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L 0.02135 -4.07407E-6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텍스트 개체 틀 3"/>
          <p:cNvSpPr txBox="1">
            <a:spLocks/>
          </p:cNvSpPr>
          <p:nvPr/>
        </p:nvSpPr>
        <p:spPr>
          <a:xfrm>
            <a:off x="0" y="0"/>
            <a:ext cx="9144000" cy="597256"/>
          </a:xfrm>
          <a:prstGeom prst="rect">
            <a:avLst/>
          </a:prstGeom>
        </p:spPr>
        <p:txBody>
          <a:bodyPr wrap="square" lIns="612000" tIns="18000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rgbClr val="0050A4"/>
                </a:solidFill>
                <a:latin typeface="현대하모니 B" panose="02020603020101020101" pitchFamily="18" charset="-127"/>
                <a:ea typeface="현대하모니 B"/>
              </a:rPr>
              <a:t>사용자 요구사항</a:t>
            </a:r>
            <a:endParaRPr lang="en-US" altLang="ko-KR" sz="2400" dirty="0">
              <a:solidFill>
                <a:srgbClr val="0050A4"/>
              </a:solidFill>
              <a:latin typeface="현대하모니 B" panose="02020603020101020101" pitchFamily="18" charset="-127"/>
              <a:ea typeface="현대하모니 B"/>
            </a:endParaRPr>
          </a:p>
        </p:txBody>
      </p:sp>
      <p:sp>
        <p:nvSpPr>
          <p:cNvPr id="217" name="제목 2"/>
          <p:cNvSpPr txBox="1">
            <a:spLocks/>
          </p:cNvSpPr>
          <p:nvPr/>
        </p:nvSpPr>
        <p:spPr>
          <a:xfrm>
            <a:off x="582363" y="1340768"/>
            <a:ext cx="8344185" cy="369113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spcBef>
                <a:spcPct val="0"/>
              </a:spcBef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</a:rPr>
              <a:t>프로젝트 매니지먼트 시스템</a:t>
            </a:r>
            <a:r>
              <a:rPr lang="en-US" altLang="ko-KR" sz="1800" dirty="0">
                <a:solidFill>
                  <a:schemeClr val="tx1"/>
                </a:solidFill>
              </a:rPr>
              <a:t>(PMS)</a:t>
            </a:r>
            <a:r>
              <a:rPr lang="ko-KR" altLang="en-US" sz="1800" dirty="0">
                <a:solidFill>
                  <a:schemeClr val="tx1"/>
                </a:solidFill>
              </a:rPr>
              <a:t>을 쓰려니까 불필요한 기능이 너무 많아요</a:t>
            </a:r>
            <a:r>
              <a:rPr lang="en-US" altLang="ko-KR" sz="1800" dirty="0">
                <a:solidFill>
                  <a:schemeClr val="tx1"/>
                </a:solidFill>
              </a:rPr>
              <a:t>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</a:rPr>
              <a:t>투입 팀 표시 가능할까요</a:t>
            </a:r>
            <a:r>
              <a:rPr lang="en-US" altLang="ko-KR" sz="1800" dirty="0">
                <a:solidFill>
                  <a:schemeClr val="tx1"/>
                </a:solidFill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</a:rPr>
              <a:t>프로젝트 별로 볼 수 없나</a:t>
            </a:r>
            <a:r>
              <a:rPr lang="en-US" altLang="ko-KR" sz="1800" dirty="0">
                <a:solidFill>
                  <a:schemeClr val="tx1"/>
                </a:solidFill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</a:rPr>
              <a:t>중간산출물과 </a:t>
            </a:r>
            <a:r>
              <a:rPr lang="ko-KR" altLang="en-US" sz="1800" dirty="0" err="1">
                <a:solidFill>
                  <a:schemeClr val="tx1"/>
                </a:solidFill>
              </a:rPr>
              <a:t>마일스톤을</a:t>
            </a:r>
            <a:r>
              <a:rPr lang="ko-KR" altLang="en-US" sz="1800" dirty="0">
                <a:solidFill>
                  <a:schemeClr val="tx1"/>
                </a:solidFill>
              </a:rPr>
              <a:t> 보고 싶어요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</a:rPr>
              <a:t>메모할만한 공간이 없을까요</a:t>
            </a:r>
            <a:r>
              <a:rPr lang="en-US" altLang="ko-KR" sz="1800" dirty="0">
                <a:solidFill>
                  <a:schemeClr val="tx1"/>
                </a:solidFill>
              </a:rPr>
              <a:t>? </a:t>
            </a:r>
            <a:r>
              <a:rPr lang="ko-KR" altLang="en-US" sz="1800" dirty="0">
                <a:solidFill>
                  <a:schemeClr val="tx1"/>
                </a:solidFill>
              </a:rPr>
              <a:t>엑셀 비고란에 쓰려니까 확인하기 힘들어요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</a:rPr>
              <a:t>변경사항들의 변경사유를 알아내기 힘들어요 </a:t>
            </a:r>
            <a:r>
              <a:rPr lang="ko-KR" altLang="en-US" sz="1800" dirty="0" err="1">
                <a:solidFill>
                  <a:schemeClr val="tx1"/>
                </a:solidFill>
              </a:rPr>
              <a:t>추적성</a:t>
            </a:r>
            <a:r>
              <a:rPr lang="ko-KR" altLang="en-US" sz="1800" dirty="0">
                <a:solidFill>
                  <a:schemeClr val="tx1"/>
                </a:solidFill>
              </a:rPr>
              <a:t> 넣어주세요</a:t>
            </a:r>
            <a:endParaRPr lang="en-US" altLang="ko-KR" sz="18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</a:rPr>
              <a:t>기존에 쓰던 엑셀 대신 쓸걸 원해요</a:t>
            </a:r>
            <a:r>
              <a:rPr lang="en-US" altLang="ko-KR" sz="1800" dirty="0">
                <a:solidFill>
                  <a:schemeClr val="tx1"/>
                </a:solidFill>
              </a:rPr>
              <a:t>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/>
                </a:solidFill>
              </a:rPr>
              <a:t>실시간으로 동기화 됐으면 </a:t>
            </a:r>
            <a:r>
              <a:rPr lang="ko-KR" altLang="en-US" sz="1800" dirty="0" smtClean="0">
                <a:solidFill>
                  <a:schemeClr val="tx1"/>
                </a:solidFill>
              </a:rPr>
              <a:t>좋겠어요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 smtClean="0">
                <a:solidFill>
                  <a:schemeClr val="tx1"/>
                </a:solidFill>
              </a:rPr>
              <a:t>엑셀로 </a:t>
            </a:r>
            <a:r>
              <a:rPr lang="ko-KR" altLang="en-US" sz="1800" dirty="0">
                <a:solidFill>
                  <a:schemeClr val="tx1"/>
                </a:solidFill>
              </a:rPr>
              <a:t>각 팀 별로 관리했더니 취합하기 힘들어요</a:t>
            </a:r>
            <a:endParaRPr lang="en-US" altLang="ko-KR" sz="1800" dirty="0">
              <a:solidFill>
                <a:schemeClr val="tx1"/>
              </a:solidFill>
            </a:endParaRPr>
          </a:p>
        </p:txBody>
      </p:sp>
      <p:pic>
        <p:nvPicPr>
          <p:cNvPr id="221" name="그림 2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04"/>
          <a:stretch/>
        </p:blipFill>
        <p:spPr>
          <a:xfrm>
            <a:off x="367748" y="0"/>
            <a:ext cx="214615" cy="568454"/>
          </a:xfrm>
          <a:prstGeom prst="rect">
            <a:avLst/>
          </a:prstGeom>
          <a:noFill/>
          <a:ln>
            <a:noFill/>
          </a:ln>
          <a:effectLst>
            <a:outerShdw blurRad="25400" dist="12700" algn="l" rotWithShape="0">
              <a:prstClr val="black">
                <a:alpha val="26000"/>
              </a:prstClr>
            </a:outerShdw>
          </a:effectLst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648" y="207577"/>
            <a:ext cx="864096" cy="38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51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텍스트 개체 틀 3"/>
          <p:cNvSpPr txBox="1">
            <a:spLocks/>
          </p:cNvSpPr>
          <p:nvPr/>
        </p:nvSpPr>
        <p:spPr>
          <a:xfrm>
            <a:off x="0" y="0"/>
            <a:ext cx="9144000" cy="597256"/>
          </a:xfrm>
          <a:prstGeom prst="rect">
            <a:avLst/>
          </a:prstGeom>
        </p:spPr>
        <p:txBody>
          <a:bodyPr wrap="square" lIns="612000" tIns="18000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rgbClr val="0050A4"/>
                </a:solidFill>
                <a:latin typeface="현대하모니 B" panose="02020603020101020101" pitchFamily="18" charset="-127"/>
                <a:ea typeface="현대하모니 B"/>
              </a:rPr>
              <a:t>사용자 요구사항</a:t>
            </a:r>
            <a:endParaRPr lang="en-US" altLang="ko-KR" sz="2400" dirty="0">
              <a:solidFill>
                <a:srgbClr val="0050A4"/>
              </a:solidFill>
              <a:latin typeface="현대하모니 B" panose="02020603020101020101" pitchFamily="18" charset="-127"/>
              <a:ea typeface="현대하모니 B"/>
            </a:endParaRPr>
          </a:p>
        </p:txBody>
      </p:sp>
      <p:pic>
        <p:nvPicPr>
          <p:cNvPr id="221" name="그림 2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04"/>
          <a:stretch/>
        </p:blipFill>
        <p:spPr>
          <a:xfrm>
            <a:off x="367748" y="0"/>
            <a:ext cx="214615" cy="568454"/>
          </a:xfrm>
          <a:prstGeom prst="rect">
            <a:avLst/>
          </a:prstGeom>
          <a:noFill/>
          <a:ln>
            <a:noFill/>
          </a:ln>
          <a:effectLst>
            <a:outerShdw blurRad="25400" dist="12700" algn="l" rotWithShape="0">
              <a:prstClr val="black">
                <a:alpha val="26000"/>
              </a:prstClr>
            </a:outerShdw>
          </a:effectLst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648" y="207577"/>
            <a:ext cx="864096" cy="387422"/>
          </a:xfrm>
          <a:prstGeom prst="rect">
            <a:avLst/>
          </a:prstGeom>
        </p:spPr>
      </p:pic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3795202931"/>
              </p:ext>
            </p:extLst>
          </p:nvPr>
        </p:nvGraphicFramePr>
        <p:xfrm>
          <a:off x="1524000" y="119675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8073491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텍스트 개체 틀 3"/>
          <p:cNvSpPr txBox="1">
            <a:spLocks/>
          </p:cNvSpPr>
          <p:nvPr/>
        </p:nvSpPr>
        <p:spPr>
          <a:xfrm>
            <a:off x="0" y="0"/>
            <a:ext cx="9144000" cy="597256"/>
          </a:xfrm>
          <a:prstGeom prst="rect">
            <a:avLst/>
          </a:prstGeom>
        </p:spPr>
        <p:txBody>
          <a:bodyPr wrap="square" lIns="612000" tIns="18000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rgbClr val="0050A4"/>
                </a:solidFill>
                <a:latin typeface="현대하모니 B" panose="02020603020101020101" pitchFamily="18" charset="-127"/>
                <a:ea typeface="현대하모니 B"/>
              </a:rPr>
              <a:t>기능 목표 설정</a:t>
            </a:r>
            <a:endParaRPr lang="en-US" altLang="ko-KR" sz="2400" dirty="0">
              <a:solidFill>
                <a:srgbClr val="0050A4"/>
              </a:solidFill>
              <a:latin typeface="현대하모니 B" panose="02020603020101020101" pitchFamily="18" charset="-127"/>
              <a:ea typeface="현대하모니 B"/>
            </a:endParaRPr>
          </a:p>
        </p:txBody>
      </p:sp>
      <p:sp>
        <p:nvSpPr>
          <p:cNvPr id="217" name="제목 2"/>
          <p:cNvSpPr txBox="1">
            <a:spLocks/>
          </p:cNvSpPr>
          <p:nvPr/>
        </p:nvSpPr>
        <p:spPr>
          <a:xfrm>
            <a:off x="831741" y="1533634"/>
            <a:ext cx="8344185" cy="276998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spcBef>
                <a:spcPct val="0"/>
              </a:spcBef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 err="1" smtClean="0"/>
              <a:t>로드맵의</a:t>
            </a:r>
            <a:r>
              <a:rPr lang="ko-KR" altLang="en-US" dirty="0" smtClean="0"/>
              <a:t> </a:t>
            </a:r>
            <a:r>
              <a:rPr lang="ko-KR" altLang="en-US" dirty="0"/>
              <a:t>확인</a:t>
            </a:r>
            <a:r>
              <a:rPr lang="en-US" altLang="ko-KR" dirty="0"/>
              <a:t>/</a:t>
            </a:r>
            <a:r>
              <a:rPr lang="ko-KR" altLang="en-US" dirty="0"/>
              <a:t>추가</a:t>
            </a:r>
            <a:r>
              <a:rPr lang="en-US" altLang="ko-KR" dirty="0"/>
              <a:t>/</a:t>
            </a:r>
            <a:r>
              <a:rPr lang="ko-KR" altLang="en-US" dirty="0"/>
              <a:t>수정</a:t>
            </a:r>
            <a:r>
              <a:rPr lang="en-US" altLang="ko-KR" dirty="0"/>
              <a:t>/</a:t>
            </a:r>
            <a:r>
              <a:rPr lang="ko-KR" altLang="en-US" dirty="0" smtClean="0"/>
              <a:t>삭제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 err="1"/>
              <a:t>로드맵에서</a:t>
            </a:r>
            <a:r>
              <a:rPr lang="ko-KR" altLang="en-US" dirty="0"/>
              <a:t> 원하는 부서</a:t>
            </a:r>
            <a:r>
              <a:rPr lang="en-US" altLang="ko-KR" dirty="0"/>
              <a:t>/</a:t>
            </a:r>
            <a:r>
              <a:rPr lang="ko-KR" altLang="en-US" dirty="0"/>
              <a:t>프로젝트만 </a:t>
            </a:r>
            <a:r>
              <a:rPr lang="ko-KR" altLang="en-US" dirty="0" smtClean="0"/>
              <a:t>표시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 err="1" smtClean="0"/>
              <a:t>마일스톤</a:t>
            </a:r>
            <a:r>
              <a:rPr lang="ko-KR" altLang="en-US" dirty="0" smtClean="0"/>
              <a:t> 확인</a:t>
            </a:r>
            <a:r>
              <a:rPr lang="en-US" altLang="ko-KR" dirty="0" smtClean="0"/>
              <a:t>/</a:t>
            </a:r>
            <a:r>
              <a:rPr lang="ko-KR" altLang="en-US" dirty="0" smtClean="0"/>
              <a:t>추가</a:t>
            </a:r>
            <a:r>
              <a:rPr lang="en-US" altLang="ko-KR" dirty="0" smtClean="0"/>
              <a:t>/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계획한 일정과 변경된 일정 </a:t>
            </a:r>
            <a:r>
              <a:rPr lang="ko-KR" altLang="en-US" dirty="0" smtClean="0"/>
              <a:t>비교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b="1" dirty="0" err="1"/>
              <a:t>팀별</a:t>
            </a:r>
            <a:r>
              <a:rPr lang="ko-KR" altLang="en-US" b="1" dirty="0"/>
              <a:t> 정렬 가능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ko-KR" altLang="en-US" dirty="0" smtClean="0"/>
          </a:p>
        </p:txBody>
      </p:sp>
      <p:pic>
        <p:nvPicPr>
          <p:cNvPr id="221" name="그림 2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04"/>
          <a:stretch/>
        </p:blipFill>
        <p:spPr>
          <a:xfrm>
            <a:off x="367748" y="0"/>
            <a:ext cx="214615" cy="568454"/>
          </a:xfrm>
          <a:prstGeom prst="rect">
            <a:avLst/>
          </a:prstGeom>
          <a:noFill/>
          <a:ln>
            <a:noFill/>
          </a:ln>
          <a:effectLst>
            <a:outerShdw blurRad="25400" dist="12700" algn="l" rotWithShape="0">
              <a:prstClr val="black">
                <a:alpha val="26000"/>
              </a:prstClr>
            </a:outerShdw>
          </a:effectLst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648" y="207577"/>
            <a:ext cx="864096" cy="387422"/>
          </a:xfrm>
          <a:prstGeom prst="rect">
            <a:avLst/>
          </a:prstGeom>
        </p:spPr>
      </p:pic>
      <p:grpSp>
        <p:nvGrpSpPr>
          <p:cNvPr id="2" name="그룹 5"/>
          <p:cNvGrpSpPr/>
          <p:nvPr/>
        </p:nvGrpSpPr>
        <p:grpSpPr>
          <a:xfrm>
            <a:off x="654330" y="1000108"/>
            <a:ext cx="6489438" cy="369332"/>
            <a:chOff x="654330" y="631415"/>
            <a:chExt cx="6489438" cy="369332"/>
          </a:xfrm>
        </p:grpSpPr>
        <p:sp>
          <p:nvSpPr>
            <p:cNvPr id="7" name="제목 2"/>
            <p:cNvSpPr txBox="1">
              <a:spLocks/>
            </p:cNvSpPr>
            <p:nvPr/>
          </p:nvSpPr>
          <p:spPr>
            <a:xfrm>
              <a:off x="817068" y="631415"/>
              <a:ext cx="6326700" cy="369332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>
                <a:spcBef>
                  <a:spcPct val="0"/>
                </a:spcBef>
                <a:buNone/>
                <a:defRPr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+mj-cs"/>
                </a:defRPr>
              </a:lvl1pPr>
            </a:lstStyle>
            <a:p>
              <a:r>
                <a:rPr lang="ko-KR" altLang="en-US" sz="2400" dirty="0" smtClean="0"/>
                <a:t>메인 페이지</a:t>
              </a:r>
              <a:endParaRPr lang="en-US" altLang="ko-KR" sz="2400" dirty="0" smtClean="0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330" y="692179"/>
              <a:ext cx="113421" cy="1688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제목 2"/>
          <p:cNvSpPr txBox="1">
            <a:spLocks/>
          </p:cNvSpPr>
          <p:nvPr/>
        </p:nvSpPr>
        <p:spPr>
          <a:xfrm>
            <a:off x="831741" y="4787480"/>
            <a:ext cx="8344185" cy="8695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spcBef>
                <a:spcPct val="0"/>
              </a:spcBef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 smtClean="0"/>
              <a:t>- </a:t>
            </a:r>
            <a:r>
              <a:rPr lang="ko-KR" altLang="en-US" dirty="0" smtClean="0"/>
              <a:t>전체 로그 페이지 확인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- </a:t>
            </a:r>
            <a:r>
              <a:rPr lang="ko-KR" altLang="en-US" dirty="0" smtClean="0"/>
              <a:t>원하는 부서</a:t>
            </a:r>
            <a:r>
              <a:rPr lang="en-US" altLang="ko-KR" dirty="0" smtClean="0"/>
              <a:t>/</a:t>
            </a:r>
            <a:r>
              <a:rPr lang="ko-KR" altLang="en-US" dirty="0" smtClean="0"/>
              <a:t>프로젝트의 로그만 표시</a:t>
            </a:r>
          </a:p>
        </p:txBody>
      </p:sp>
      <p:grpSp>
        <p:nvGrpSpPr>
          <p:cNvPr id="10" name="그룹 5"/>
          <p:cNvGrpSpPr/>
          <p:nvPr/>
        </p:nvGrpSpPr>
        <p:grpSpPr>
          <a:xfrm>
            <a:off x="654331" y="4281989"/>
            <a:ext cx="6489438" cy="369332"/>
            <a:chOff x="654330" y="631415"/>
            <a:chExt cx="6489438" cy="369332"/>
          </a:xfrm>
        </p:grpSpPr>
        <p:sp>
          <p:nvSpPr>
            <p:cNvPr id="11" name="제목 2"/>
            <p:cNvSpPr txBox="1">
              <a:spLocks/>
            </p:cNvSpPr>
            <p:nvPr/>
          </p:nvSpPr>
          <p:spPr>
            <a:xfrm>
              <a:off x="817068" y="631415"/>
              <a:ext cx="6326700" cy="369332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>
                <a:spcBef>
                  <a:spcPct val="0"/>
                </a:spcBef>
                <a:buNone/>
                <a:defRPr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+mj-cs"/>
                </a:defRPr>
              </a:lvl1pPr>
            </a:lstStyle>
            <a:p>
              <a:r>
                <a:rPr lang="ko-KR" altLang="en-US" sz="2400" dirty="0" smtClean="0"/>
                <a:t>로그 페이지</a:t>
              </a:r>
              <a:endParaRPr lang="en-US" altLang="ko-KR" sz="2400" dirty="0" smtClean="0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330" y="692179"/>
              <a:ext cx="113421" cy="16881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064251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텍스트 개체 틀 3"/>
          <p:cNvSpPr txBox="1">
            <a:spLocks/>
          </p:cNvSpPr>
          <p:nvPr/>
        </p:nvSpPr>
        <p:spPr>
          <a:xfrm>
            <a:off x="0" y="0"/>
            <a:ext cx="9144000" cy="597256"/>
          </a:xfrm>
          <a:prstGeom prst="rect">
            <a:avLst/>
          </a:prstGeom>
        </p:spPr>
        <p:txBody>
          <a:bodyPr wrap="square" lIns="612000" tIns="18000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rgbClr val="0050A4"/>
                </a:solidFill>
                <a:latin typeface="현대하모니 B" panose="02020603020101020101" pitchFamily="18" charset="-127"/>
                <a:ea typeface="현대하모니 B"/>
              </a:rPr>
              <a:t>화면구성 </a:t>
            </a:r>
            <a:r>
              <a:rPr lang="en-US" altLang="ko-KR" sz="2400" dirty="0" smtClean="0">
                <a:solidFill>
                  <a:srgbClr val="0050A4"/>
                </a:solidFill>
                <a:latin typeface="현대하모니 B" panose="02020603020101020101" pitchFamily="18" charset="-127"/>
                <a:ea typeface="현대하모니 B"/>
              </a:rPr>
              <a:t>– </a:t>
            </a:r>
            <a:r>
              <a:rPr lang="ko-KR" altLang="en-US" sz="2400" dirty="0" smtClean="0">
                <a:solidFill>
                  <a:srgbClr val="0050A4"/>
                </a:solidFill>
                <a:latin typeface="현대하모니 B" panose="02020603020101020101" pitchFamily="18" charset="-127"/>
                <a:ea typeface="현대하모니 B"/>
              </a:rPr>
              <a:t>메인 화면</a:t>
            </a:r>
            <a:endParaRPr lang="en-US" altLang="ko-KR" sz="2400" dirty="0">
              <a:solidFill>
                <a:srgbClr val="0050A4"/>
              </a:solidFill>
              <a:latin typeface="현대하모니 B" panose="02020603020101020101" pitchFamily="18" charset="-127"/>
              <a:ea typeface="현대하모니 B"/>
            </a:endParaRPr>
          </a:p>
        </p:txBody>
      </p:sp>
      <p:pic>
        <p:nvPicPr>
          <p:cNvPr id="221" name="그림 2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04"/>
          <a:stretch/>
        </p:blipFill>
        <p:spPr>
          <a:xfrm>
            <a:off x="367748" y="0"/>
            <a:ext cx="214615" cy="568454"/>
          </a:xfrm>
          <a:prstGeom prst="rect">
            <a:avLst/>
          </a:prstGeom>
          <a:noFill/>
          <a:ln>
            <a:noFill/>
          </a:ln>
          <a:effectLst>
            <a:outerShdw blurRad="25400" dist="12700" algn="l" rotWithShape="0">
              <a:prstClr val="black">
                <a:alpha val="26000"/>
              </a:prstClr>
            </a:outerShdw>
          </a:effectLst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648" y="207577"/>
            <a:ext cx="864096" cy="387422"/>
          </a:xfrm>
          <a:prstGeom prst="rect">
            <a:avLst/>
          </a:prstGeom>
        </p:spPr>
      </p:pic>
      <p:grpSp>
        <p:nvGrpSpPr>
          <p:cNvPr id="2" name="그룹 5"/>
          <p:cNvGrpSpPr/>
          <p:nvPr/>
        </p:nvGrpSpPr>
        <p:grpSpPr>
          <a:xfrm>
            <a:off x="654330" y="1000108"/>
            <a:ext cx="6489438" cy="276999"/>
            <a:chOff x="654330" y="631415"/>
            <a:chExt cx="6489438" cy="276999"/>
          </a:xfrm>
        </p:grpSpPr>
        <p:sp>
          <p:nvSpPr>
            <p:cNvPr id="7" name="제목 2"/>
            <p:cNvSpPr txBox="1">
              <a:spLocks/>
            </p:cNvSpPr>
            <p:nvPr/>
          </p:nvSpPr>
          <p:spPr>
            <a:xfrm>
              <a:off x="817068" y="631415"/>
              <a:ext cx="6326700" cy="276999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>
                <a:spcBef>
                  <a:spcPct val="0"/>
                </a:spcBef>
                <a:buNone/>
                <a:defRPr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+mj-cs"/>
                </a:defRPr>
              </a:lvl1pPr>
            </a:lstStyle>
            <a:p>
              <a:r>
                <a:rPr lang="ko-KR" altLang="en-US" sz="1800" dirty="0" smtClean="0"/>
                <a:t>메인 페이지</a:t>
              </a:r>
              <a:endParaRPr lang="en-US" altLang="ko-KR" sz="1800" dirty="0" smtClean="0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330" y="692179"/>
              <a:ext cx="113421" cy="16881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26" name="Picture 2" descr="C:\Users\kim\Desktop\신입프로젝트\산출물\화면구성\메인화면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5786" y="1274134"/>
            <a:ext cx="7643866" cy="5083824"/>
          </a:xfrm>
          <a:prstGeom prst="rect">
            <a:avLst/>
          </a:prstGeom>
          <a:noFill/>
        </p:spPr>
      </p:pic>
      <p:sp>
        <p:nvSpPr>
          <p:cNvPr id="10" name="직사각형 9"/>
          <p:cNvSpPr/>
          <p:nvPr/>
        </p:nvSpPr>
        <p:spPr>
          <a:xfrm>
            <a:off x="785786" y="2500306"/>
            <a:ext cx="642942" cy="50006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500166" y="5000636"/>
            <a:ext cx="2357454" cy="28575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071934" y="5000636"/>
            <a:ext cx="2357454" cy="28575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429520" y="5000636"/>
            <a:ext cx="1071570" cy="28575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8007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텍스트 개체 틀 3"/>
          <p:cNvSpPr txBox="1">
            <a:spLocks/>
          </p:cNvSpPr>
          <p:nvPr/>
        </p:nvSpPr>
        <p:spPr>
          <a:xfrm>
            <a:off x="0" y="0"/>
            <a:ext cx="9144000" cy="597256"/>
          </a:xfrm>
          <a:prstGeom prst="rect">
            <a:avLst/>
          </a:prstGeom>
        </p:spPr>
        <p:txBody>
          <a:bodyPr wrap="square" lIns="612000" tIns="18000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rgbClr val="0050A4"/>
                </a:solidFill>
                <a:latin typeface="현대하모니 B" panose="02020603020101020101" pitchFamily="18" charset="-127"/>
                <a:ea typeface="현대하모니 B"/>
              </a:rPr>
              <a:t>화면구성 </a:t>
            </a:r>
            <a:r>
              <a:rPr lang="en-US" altLang="ko-KR" sz="2400" dirty="0" smtClean="0">
                <a:solidFill>
                  <a:srgbClr val="0050A4"/>
                </a:solidFill>
                <a:latin typeface="현대하모니 B" panose="02020603020101020101" pitchFamily="18" charset="-127"/>
                <a:ea typeface="현대하모니 B"/>
              </a:rPr>
              <a:t>– </a:t>
            </a:r>
            <a:r>
              <a:rPr lang="ko-KR" altLang="en-US" sz="2400" dirty="0" smtClean="0">
                <a:solidFill>
                  <a:srgbClr val="0050A4"/>
                </a:solidFill>
                <a:latin typeface="현대하모니 B" panose="02020603020101020101" pitchFamily="18" charset="-127"/>
                <a:ea typeface="현대하모니 B"/>
              </a:rPr>
              <a:t>로그 화면</a:t>
            </a:r>
            <a:endParaRPr lang="en-US" altLang="ko-KR" sz="2400" dirty="0">
              <a:solidFill>
                <a:srgbClr val="0050A4"/>
              </a:solidFill>
              <a:latin typeface="현대하모니 B" panose="02020603020101020101" pitchFamily="18" charset="-127"/>
              <a:ea typeface="현대하모니 B"/>
            </a:endParaRPr>
          </a:p>
        </p:txBody>
      </p:sp>
      <p:pic>
        <p:nvPicPr>
          <p:cNvPr id="221" name="그림 2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04"/>
          <a:stretch/>
        </p:blipFill>
        <p:spPr>
          <a:xfrm>
            <a:off x="367748" y="0"/>
            <a:ext cx="214615" cy="568454"/>
          </a:xfrm>
          <a:prstGeom prst="rect">
            <a:avLst/>
          </a:prstGeom>
          <a:noFill/>
          <a:ln>
            <a:noFill/>
          </a:ln>
          <a:effectLst>
            <a:outerShdw blurRad="25400" dist="12700" algn="l" rotWithShape="0">
              <a:prstClr val="black">
                <a:alpha val="26000"/>
              </a:prstClr>
            </a:outerShdw>
          </a:effectLst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648" y="207577"/>
            <a:ext cx="864096" cy="387422"/>
          </a:xfrm>
          <a:prstGeom prst="rect">
            <a:avLst/>
          </a:prstGeom>
        </p:spPr>
      </p:pic>
      <p:grpSp>
        <p:nvGrpSpPr>
          <p:cNvPr id="2" name="그룹 5"/>
          <p:cNvGrpSpPr/>
          <p:nvPr/>
        </p:nvGrpSpPr>
        <p:grpSpPr>
          <a:xfrm>
            <a:off x="654330" y="1000108"/>
            <a:ext cx="6489438" cy="276999"/>
            <a:chOff x="654330" y="631415"/>
            <a:chExt cx="6489438" cy="276999"/>
          </a:xfrm>
        </p:grpSpPr>
        <p:sp>
          <p:nvSpPr>
            <p:cNvPr id="7" name="제목 2"/>
            <p:cNvSpPr txBox="1">
              <a:spLocks/>
            </p:cNvSpPr>
            <p:nvPr/>
          </p:nvSpPr>
          <p:spPr>
            <a:xfrm>
              <a:off x="817068" y="631415"/>
              <a:ext cx="6326700" cy="276999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>
                <a:spcBef>
                  <a:spcPct val="0"/>
                </a:spcBef>
                <a:buNone/>
                <a:defRPr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+mj-cs"/>
                </a:defRPr>
              </a:lvl1pPr>
            </a:lstStyle>
            <a:p>
              <a:r>
                <a:rPr lang="ko-KR" altLang="en-US" sz="1800" dirty="0" smtClean="0"/>
                <a:t>로그 페이지</a:t>
              </a:r>
              <a:endParaRPr lang="en-US" altLang="ko-KR" sz="1800" dirty="0" smtClean="0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330" y="692179"/>
              <a:ext cx="113421" cy="16881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50" name="Picture 2" descr="C:\Users\kim\Desktop\신입프로젝트\산출물\화면구성\로그화면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5786" y="1265540"/>
            <a:ext cx="7643866" cy="5083824"/>
          </a:xfrm>
          <a:prstGeom prst="rect">
            <a:avLst/>
          </a:prstGeom>
          <a:noFill/>
        </p:spPr>
      </p:pic>
      <p:sp>
        <p:nvSpPr>
          <p:cNvPr id="10" name="직사각형 9"/>
          <p:cNvSpPr/>
          <p:nvPr/>
        </p:nvSpPr>
        <p:spPr>
          <a:xfrm>
            <a:off x="1500166" y="1785926"/>
            <a:ext cx="1000132" cy="50006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85786" y="2500306"/>
            <a:ext cx="642942" cy="50006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7184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텍스트 개체 틀 3"/>
          <p:cNvSpPr txBox="1">
            <a:spLocks/>
          </p:cNvSpPr>
          <p:nvPr/>
        </p:nvSpPr>
        <p:spPr>
          <a:xfrm>
            <a:off x="0" y="0"/>
            <a:ext cx="9144000" cy="597256"/>
          </a:xfrm>
          <a:prstGeom prst="rect">
            <a:avLst/>
          </a:prstGeom>
        </p:spPr>
        <p:txBody>
          <a:bodyPr wrap="square" lIns="612000" tIns="18000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rgbClr val="0050A4"/>
                </a:solidFill>
                <a:latin typeface="현대하모니 B" panose="02020603020101020101" pitchFamily="18" charset="-127"/>
                <a:ea typeface="현대하모니 B"/>
              </a:rPr>
              <a:t>정리</a:t>
            </a:r>
            <a:endParaRPr lang="en-US" altLang="ko-KR" sz="2400" dirty="0">
              <a:solidFill>
                <a:srgbClr val="0050A4"/>
              </a:solidFill>
              <a:latin typeface="현대하모니 B" panose="02020603020101020101" pitchFamily="18" charset="-127"/>
              <a:ea typeface="현대하모니 B"/>
            </a:endParaRPr>
          </a:p>
        </p:txBody>
      </p:sp>
      <p:sp>
        <p:nvSpPr>
          <p:cNvPr id="217" name="제목 2"/>
          <p:cNvSpPr txBox="1">
            <a:spLocks/>
          </p:cNvSpPr>
          <p:nvPr/>
        </p:nvSpPr>
        <p:spPr>
          <a:xfrm>
            <a:off x="814464" y="1772816"/>
            <a:ext cx="8344185" cy="131330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spcBef>
                <a:spcPct val="0"/>
              </a:spcBef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 err="1"/>
              <a:t>로드맵의</a:t>
            </a:r>
            <a:r>
              <a:rPr lang="ko-KR" altLang="en-US" dirty="0"/>
              <a:t> 확인</a:t>
            </a:r>
            <a:r>
              <a:rPr lang="en-US" altLang="ko-KR" dirty="0"/>
              <a:t>/</a:t>
            </a:r>
            <a:r>
              <a:rPr lang="ko-KR" altLang="en-US" dirty="0"/>
              <a:t>추가</a:t>
            </a:r>
            <a:r>
              <a:rPr lang="en-US" altLang="ko-KR" dirty="0"/>
              <a:t>/</a:t>
            </a:r>
            <a:r>
              <a:rPr lang="ko-KR" altLang="en-US" dirty="0"/>
              <a:t>수정</a:t>
            </a:r>
            <a:r>
              <a:rPr lang="en-US" altLang="ko-KR" dirty="0"/>
              <a:t>/</a:t>
            </a:r>
            <a:r>
              <a:rPr lang="ko-KR" altLang="en-US" dirty="0" smtClean="0"/>
              <a:t>삭제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 err="1" smtClean="0"/>
              <a:t>마일스톤</a:t>
            </a:r>
            <a:r>
              <a:rPr lang="ko-KR" altLang="en-US" dirty="0" smtClean="0"/>
              <a:t> </a:t>
            </a:r>
            <a:r>
              <a:rPr lang="ko-KR" altLang="en-US" dirty="0"/>
              <a:t>확인</a:t>
            </a:r>
            <a:r>
              <a:rPr lang="en-US" altLang="ko-KR" dirty="0"/>
              <a:t>/</a:t>
            </a:r>
            <a:r>
              <a:rPr lang="ko-KR" altLang="en-US" dirty="0"/>
              <a:t>추가</a:t>
            </a:r>
            <a:r>
              <a:rPr lang="en-US" altLang="ko-KR" dirty="0"/>
              <a:t>/</a:t>
            </a:r>
            <a:r>
              <a:rPr lang="ko-KR" altLang="en-US" dirty="0"/>
              <a:t>수정</a:t>
            </a:r>
            <a:r>
              <a:rPr lang="en-US" altLang="ko-KR" dirty="0"/>
              <a:t>/</a:t>
            </a:r>
            <a:r>
              <a:rPr lang="ko-KR" altLang="en-US" dirty="0" smtClean="0"/>
              <a:t>삭제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로그 기록 조회</a:t>
            </a:r>
            <a:endParaRPr lang="ko-KR" altLang="en-US" dirty="0"/>
          </a:p>
        </p:txBody>
      </p:sp>
      <p:pic>
        <p:nvPicPr>
          <p:cNvPr id="221" name="그림 2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04"/>
          <a:stretch/>
        </p:blipFill>
        <p:spPr>
          <a:xfrm>
            <a:off x="367748" y="0"/>
            <a:ext cx="214615" cy="568454"/>
          </a:xfrm>
          <a:prstGeom prst="rect">
            <a:avLst/>
          </a:prstGeom>
          <a:noFill/>
          <a:ln>
            <a:noFill/>
          </a:ln>
          <a:effectLst>
            <a:outerShdw blurRad="25400" dist="12700" algn="l" rotWithShape="0">
              <a:prstClr val="black">
                <a:alpha val="26000"/>
              </a:prstClr>
            </a:outerShdw>
          </a:effectLst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648" y="207577"/>
            <a:ext cx="864096" cy="387422"/>
          </a:xfrm>
          <a:prstGeom prst="rect">
            <a:avLst/>
          </a:prstGeom>
        </p:spPr>
      </p:pic>
      <p:grpSp>
        <p:nvGrpSpPr>
          <p:cNvPr id="2" name="그룹 5"/>
          <p:cNvGrpSpPr/>
          <p:nvPr/>
        </p:nvGrpSpPr>
        <p:grpSpPr>
          <a:xfrm>
            <a:off x="582363" y="1200523"/>
            <a:ext cx="6489438" cy="430887"/>
            <a:chOff x="654330" y="631415"/>
            <a:chExt cx="6489438" cy="430887"/>
          </a:xfrm>
        </p:grpSpPr>
        <p:sp>
          <p:nvSpPr>
            <p:cNvPr id="7" name="제목 2"/>
            <p:cNvSpPr txBox="1">
              <a:spLocks/>
            </p:cNvSpPr>
            <p:nvPr/>
          </p:nvSpPr>
          <p:spPr>
            <a:xfrm>
              <a:off x="817068" y="631415"/>
              <a:ext cx="6326700" cy="430887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>
                <a:spcBef>
                  <a:spcPct val="0"/>
                </a:spcBef>
                <a:buNone/>
                <a:defRPr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+mj-cs"/>
                </a:defRPr>
              </a:lvl1pPr>
            </a:lstStyle>
            <a:p>
              <a:r>
                <a:rPr lang="ko-KR" altLang="en-US" sz="2800" dirty="0" smtClean="0"/>
                <a:t>기본기능</a:t>
              </a:r>
              <a:endParaRPr lang="en-US" altLang="ko-KR" sz="2800" dirty="0" smtClean="0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330" y="762451"/>
              <a:ext cx="113421" cy="1688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제목 2"/>
          <p:cNvSpPr txBox="1">
            <a:spLocks/>
          </p:cNvSpPr>
          <p:nvPr/>
        </p:nvSpPr>
        <p:spPr>
          <a:xfrm>
            <a:off x="814464" y="4149080"/>
            <a:ext cx="8344185" cy="92333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spcBef>
                <a:spcPct val="0"/>
              </a:spcBef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부서별 프로젝트 정렬 가능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smtClean="0"/>
              <a:t>계획한 일정과 변경된 일정 구분 가능</a:t>
            </a:r>
          </a:p>
        </p:txBody>
      </p:sp>
      <p:grpSp>
        <p:nvGrpSpPr>
          <p:cNvPr id="3" name="그룹 5"/>
          <p:cNvGrpSpPr/>
          <p:nvPr/>
        </p:nvGrpSpPr>
        <p:grpSpPr>
          <a:xfrm>
            <a:off x="582363" y="3652976"/>
            <a:ext cx="6507406" cy="430887"/>
            <a:chOff x="636362" y="631415"/>
            <a:chExt cx="6507406" cy="430887"/>
          </a:xfrm>
        </p:grpSpPr>
        <p:sp>
          <p:nvSpPr>
            <p:cNvPr id="11" name="제목 2"/>
            <p:cNvSpPr txBox="1">
              <a:spLocks/>
            </p:cNvSpPr>
            <p:nvPr/>
          </p:nvSpPr>
          <p:spPr>
            <a:xfrm>
              <a:off x="817068" y="631415"/>
              <a:ext cx="6326700" cy="430887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>
                <a:spcBef>
                  <a:spcPct val="0"/>
                </a:spcBef>
                <a:buNone/>
                <a:defRPr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현대하모니 M" panose="02020603020101020101" pitchFamily="18" charset="-127"/>
                  <a:ea typeface="현대하모니 M" panose="02020603020101020101" pitchFamily="18" charset="-127"/>
                  <a:cs typeface="+mj-cs"/>
                </a:defRPr>
              </a:lvl1pPr>
            </a:lstStyle>
            <a:p>
              <a:r>
                <a:rPr lang="ko-KR" altLang="en-US" sz="2800" dirty="0" smtClean="0"/>
                <a:t>핵심기능</a:t>
              </a:r>
              <a:endParaRPr lang="en-US" altLang="ko-KR" sz="2800" dirty="0" smtClean="0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362" y="762451"/>
              <a:ext cx="113421" cy="16881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064251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텍스트 개체 틀 3"/>
          <p:cNvSpPr txBox="1">
            <a:spLocks/>
          </p:cNvSpPr>
          <p:nvPr/>
        </p:nvSpPr>
        <p:spPr>
          <a:xfrm>
            <a:off x="0" y="0"/>
            <a:ext cx="9144000" cy="597256"/>
          </a:xfrm>
          <a:prstGeom prst="rect">
            <a:avLst/>
          </a:prstGeom>
        </p:spPr>
        <p:txBody>
          <a:bodyPr wrap="square" lIns="612000" tIns="18000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rgbClr val="0050A4"/>
                </a:solidFill>
                <a:latin typeface="현대하모니 B" panose="02020603020101020101" pitchFamily="18" charset="-127"/>
                <a:ea typeface="현대하모니 B"/>
              </a:rPr>
              <a:t>결과 시연</a:t>
            </a:r>
            <a:endParaRPr lang="en-US" altLang="ko-KR" sz="2400" dirty="0">
              <a:solidFill>
                <a:srgbClr val="0050A4"/>
              </a:solidFill>
              <a:latin typeface="현대하모니 B" panose="02020603020101020101" pitchFamily="18" charset="-127"/>
              <a:ea typeface="현대하모니 B"/>
            </a:endParaRPr>
          </a:p>
        </p:txBody>
      </p:sp>
      <p:pic>
        <p:nvPicPr>
          <p:cNvPr id="221" name="그림 2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04"/>
          <a:stretch/>
        </p:blipFill>
        <p:spPr>
          <a:xfrm>
            <a:off x="367748" y="0"/>
            <a:ext cx="214615" cy="568454"/>
          </a:xfrm>
          <a:prstGeom prst="rect">
            <a:avLst/>
          </a:prstGeom>
          <a:noFill/>
          <a:ln>
            <a:noFill/>
          </a:ln>
          <a:effectLst>
            <a:outerShdw blurRad="25400" dist="12700" algn="l" rotWithShape="0">
              <a:prstClr val="black">
                <a:alpha val="26000"/>
              </a:prstClr>
            </a:outerShdw>
          </a:effectLst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648" y="207577"/>
            <a:ext cx="864096" cy="38742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40560" y="2636912"/>
            <a:ext cx="5462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/>
              <a:t>시연 영상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4065371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271044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 smtClean="0"/>
              <a:t>로드맵</a:t>
            </a:r>
            <a:r>
              <a:rPr lang="ko-KR" altLang="en-US" dirty="0" smtClean="0"/>
              <a:t> 관리 시스템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2018/12/29</a:t>
            </a:r>
            <a:endParaRPr lang="en-US" altLang="ko-KR" dirty="0"/>
          </a:p>
          <a:p>
            <a:r>
              <a:rPr lang="ko-KR" altLang="en-US" dirty="0" smtClean="0"/>
              <a:t>공채 </a:t>
            </a:r>
            <a:r>
              <a:rPr lang="en-US" altLang="ko-KR" dirty="0" smtClean="0"/>
              <a:t>5</a:t>
            </a:r>
            <a:r>
              <a:rPr lang="ko-KR" altLang="en-US" dirty="0" smtClean="0"/>
              <a:t>기 </a:t>
            </a:r>
            <a:r>
              <a:rPr lang="en-US" altLang="ko-KR" dirty="0" smtClean="0"/>
              <a:t>A</a:t>
            </a:r>
            <a:r>
              <a:rPr lang="ko-KR" altLang="en-US" dirty="0" smtClean="0"/>
              <a:t>조</a:t>
            </a:r>
            <a:endParaRPr lang="en-US" altLang="ko-KR" dirty="0" smtClean="0"/>
          </a:p>
          <a:p>
            <a:r>
              <a:rPr lang="ko-KR" altLang="en-US" dirty="0" smtClean="0"/>
              <a:t>김병권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김진현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이희진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윤수진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9823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3"/>
          <p:cNvSpPr txBox="1">
            <a:spLocks/>
          </p:cNvSpPr>
          <p:nvPr/>
        </p:nvSpPr>
        <p:spPr>
          <a:xfrm>
            <a:off x="0" y="0"/>
            <a:ext cx="9144000" cy="597256"/>
          </a:xfrm>
          <a:prstGeom prst="rect">
            <a:avLst/>
          </a:prstGeom>
        </p:spPr>
        <p:txBody>
          <a:bodyPr wrap="square" lIns="612000" tIns="18000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rgbClr val="0050A4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목차</a:t>
            </a:r>
            <a:endParaRPr lang="en-US" altLang="ko-KR" sz="2400" dirty="0">
              <a:solidFill>
                <a:srgbClr val="0050A4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357421" y="1052739"/>
            <a:ext cx="6535058" cy="2419123"/>
            <a:chOff x="3075176" y="2372389"/>
            <a:chExt cx="6068826" cy="1033980"/>
          </a:xfrm>
        </p:grpSpPr>
        <p:sp>
          <p:nvSpPr>
            <p:cNvPr id="5" name="텍스트 개체 틀 3"/>
            <p:cNvSpPr txBox="1">
              <a:spLocks/>
            </p:cNvSpPr>
            <p:nvPr/>
          </p:nvSpPr>
          <p:spPr>
            <a:xfrm>
              <a:off x="3075176" y="2372389"/>
              <a:ext cx="6068826" cy="103398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buAutoNum type="arabicPeriod"/>
              </a:pPr>
              <a:r>
                <a:rPr lang="ko-KR" altLang="en-US" sz="2400" b="1" dirty="0" smtClean="0"/>
                <a:t>팀원소개</a:t>
              </a:r>
              <a:endParaRPr lang="en-US" altLang="ko-KR" sz="2400" b="1" dirty="0" smtClean="0"/>
            </a:p>
            <a:p>
              <a:pPr>
                <a:buAutoNum type="arabicPeriod"/>
              </a:pPr>
              <a:r>
                <a:rPr lang="ko-KR" altLang="en-US" sz="2400" dirty="0" err="1" smtClean="0"/>
                <a:t>로드맵</a:t>
              </a:r>
              <a:r>
                <a:rPr lang="ko-KR" altLang="en-US" sz="2400" dirty="0" smtClean="0"/>
                <a:t> 관리 시스템</a:t>
              </a:r>
              <a:endParaRPr lang="en-US" altLang="ko-KR" sz="2400" dirty="0" smtClean="0"/>
            </a:p>
            <a:p>
              <a:pPr marL="0" indent="0">
                <a:buNone/>
              </a:pPr>
              <a:r>
                <a:rPr lang="en-US" altLang="ko-KR" sz="1800" dirty="0" smtClean="0"/>
                <a:t>     - </a:t>
              </a:r>
              <a:r>
                <a:rPr lang="ko-KR" altLang="en-US" sz="1800" dirty="0" smtClean="0"/>
                <a:t>프로젝트 개요</a:t>
              </a:r>
              <a:endParaRPr lang="en-US" altLang="ko-KR" sz="1800" dirty="0" smtClean="0"/>
            </a:p>
            <a:p>
              <a:pPr marL="0" indent="0">
                <a:buNone/>
              </a:pPr>
              <a:r>
                <a:rPr lang="en-US" altLang="ko-KR" sz="1800" dirty="0"/>
                <a:t> </a:t>
              </a:r>
              <a:r>
                <a:rPr lang="en-US" altLang="ko-KR" sz="1800" dirty="0" smtClean="0"/>
                <a:t>    - </a:t>
              </a:r>
              <a:r>
                <a:rPr lang="ko-KR" altLang="en-US" sz="1800" dirty="0" smtClean="0"/>
                <a:t>요구사항 분석</a:t>
              </a:r>
              <a:endParaRPr lang="en-US" altLang="ko-KR" sz="1800" dirty="0" smtClean="0"/>
            </a:p>
            <a:p>
              <a:pPr marL="0" indent="0">
                <a:buNone/>
              </a:pPr>
              <a:r>
                <a:rPr lang="en-US" altLang="ko-KR" sz="1800" dirty="0"/>
                <a:t> </a:t>
              </a:r>
              <a:r>
                <a:rPr lang="en-US" altLang="ko-KR" sz="1800" dirty="0" smtClean="0"/>
                <a:t>    - </a:t>
              </a:r>
              <a:r>
                <a:rPr lang="ko-KR" altLang="en-US" sz="1800" dirty="0" smtClean="0"/>
                <a:t>목표설정</a:t>
              </a:r>
              <a:endParaRPr lang="en-US" altLang="ko-KR" sz="1800" dirty="0" smtClean="0"/>
            </a:p>
            <a:p>
              <a:pPr marL="0" indent="0">
                <a:buNone/>
              </a:pPr>
              <a:r>
                <a:rPr lang="en-US" altLang="ko-KR" sz="1800" dirty="0"/>
                <a:t> </a:t>
              </a:r>
              <a:r>
                <a:rPr lang="en-US" altLang="ko-KR" sz="1800" dirty="0" smtClean="0"/>
                <a:t>    - </a:t>
              </a:r>
              <a:r>
                <a:rPr lang="ko-KR" altLang="en-US" sz="1800" dirty="0" smtClean="0"/>
                <a:t>결과물</a:t>
              </a:r>
              <a:endParaRPr lang="ko-KR" altLang="en-US" sz="1800" dirty="0"/>
            </a:p>
          </p:txBody>
        </p:sp>
        <p:cxnSp>
          <p:nvCxnSpPr>
            <p:cNvPr id="6" name="직선 연결선 5"/>
            <p:cNvCxnSpPr/>
            <p:nvPr/>
          </p:nvCxnSpPr>
          <p:spPr>
            <a:xfrm flipH="1">
              <a:off x="3075177" y="2380426"/>
              <a:ext cx="102795" cy="88794"/>
            </a:xfrm>
            <a:prstGeom prst="line">
              <a:avLst/>
            </a:prstGeom>
            <a:ln w="19050" cap="rnd">
              <a:solidFill>
                <a:srgbClr val="F374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20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L 0.02135 -4.07407E-6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3"/>
          <p:cNvSpPr txBox="1">
            <a:spLocks/>
          </p:cNvSpPr>
          <p:nvPr/>
        </p:nvSpPr>
        <p:spPr>
          <a:xfrm>
            <a:off x="0" y="0"/>
            <a:ext cx="9144000" cy="597256"/>
          </a:xfrm>
          <a:prstGeom prst="rect">
            <a:avLst/>
          </a:prstGeom>
        </p:spPr>
        <p:txBody>
          <a:bodyPr wrap="square" lIns="612000" tIns="18000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rgbClr val="0050A4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목차</a:t>
            </a:r>
            <a:endParaRPr lang="en-US" altLang="ko-KR" sz="2400" dirty="0">
              <a:solidFill>
                <a:srgbClr val="0050A4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5" name="텍스트 개체 틀 3"/>
          <p:cNvSpPr txBox="1">
            <a:spLocks/>
          </p:cNvSpPr>
          <p:nvPr/>
        </p:nvSpPr>
        <p:spPr>
          <a:xfrm>
            <a:off x="3330194" y="2762125"/>
            <a:ext cx="6535058" cy="79419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AutoNum type="arabicPeriod"/>
            </a:pPr>
            <a:r>
              <a:rPr lang="ko-KR" altLang="en-US" sz="3600" b="1" dirty="0" smtClean="0"/>
              <a:t>팀원소개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4355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텍스트 개체 틀 3"/>
          <p:cNvSpPr txBox="1">
            <a:spLocks/>
          </p:cNvSpPr>
          <p:nvPr/>
        </p:nvSpPr>
        <p:spPr>
          <a:xfrm>
            <a:off x="0" y="0"/>
            <a:ext cx="9144000" cy="597256"/>
          </a:xfrm>
          <a:prstGeom prst="rect">
            <a:avLst/>
          </a:prstGeom>
        </p:spPr>
        <p:txBody>
          <a:bodyPr wrap="square" lIns="612000" tIns="18000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rgbClr val="0050A4"/>
                </a:solidFill>
                <a:latin typeface="현대하모니 B" panose="02020603020101020101" pitchFamily="18" charset="-127"/>
                <a:ea typeface="현대하모니 B"/>
              </a:rPr>
              <a:t>팀원 </a:t>
            </a:r>
            <a:r>
              <a:rPr lang="ko-KR" altLang="en-US" sz="2400" dirty="0" smtClean="0">
                <a:solidFill>
                  <a:srgbClr val="0050A4"/>
                </a:solidFill>
                <a:latin typeface="현대하모니 B" panose="02020603020101020101" pitchFamily="18" charset="-127"/>
                <a:ea typeface="현대하모니 B"/>
              </a:rPr>
              <a:t>소개</a:t>
            </a:r>
            <a:endParaRPr lang="en-US" altLang="ko-KR" sz="2400" dirty="0">
              <a:solidFill>
                <a:srgbClr val="0050A4"/>
              </a:solidFill>
              <a:latin typeface="현대하모니 B" panose="02020603020101020101" pitchFamily="18" charset="-127"/>
              <a:ea typeface="현대하모니 B"/>
            </a:endParaRPr>
          </a:p>
        </p:txBody>
      </p:sp>
      <p:pic>
        <p:nvPicPr>
          <p:cNvPr id="221" name="그림 2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04"/>
          <a:stretch/>
        </p:blipFill>
        <p:spPr>
          <a:xfrm>
            <a:off x="367748" y="0"/>
            <a:ext cx="214615" cy="568454"/>
          </a:xfrm>
          <a:prstGeom prst="rect">
            <a:avLst/>
          </a:prstGeom>
          <a:noFill/>
          <a:ln>
            <a:noFill/>
          </a:ln>
          <a:effectLst>
            <a:outerShdw blurRad="25400" dist="12700" algn="l" rotWithShape="0">
              <a:prstClr val="black">
                <a:alpha val="26000"/>
              </a:prstClr>
            </a:outerShdw>
          </a:effectLst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648" y="207577"/>
            <a:ext cx="864096" cy="387422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755576" y="762821"/>
            <a:ext cx="2808312" cy="5330475"/>
            <a:chOff x="783688" y="0"/>
            <a:chExt cx="3376385" cy="6408738"/>
          </a:xfrm>
        </p:grpSpPr>
        <p:sp>
          <p:nvSpPr>
            <p:cNvPr id="27" name="평행 사변형 26"/>
            <p:cNvSpPr/>
            <p:nvPr/>
          </p:nvSpPr>
          <p:spPr>
            <a:xfrm flipH="1">
              <a:off x="2049767" y="0"/>
              <a:ext cx="574837" cy="1595835"/>
            </a:xfrm>
            <a:prstGeom prst="parallelogram">
              <a:avLst/>
            </a:prstGeom>
            <a:gradFill>
              <a:gsLst>
                <a:gs pos="0">
                  <a:schemeClr val="tx2">
                    <a:lumMod val="75000"/>
                  </a:schemeClr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자유형 27"/>
            <p:cNvSpPr/>
            <p:nvPr/>
          </p:nvSpPr>
          <p:spPr>
            <a:xfrm>
              <a:off x="783688" y="1371600"/>
              <a:ext cx="3376385" cy="5037138"/>
            </a:xfrm>
            <a:custGeom>
              <a:avLst/>
              <a:gdLst>
                <a:gd name="connsiteX0" fmla="*/ 1311537 w 3376385"/>
                <a:gd name="connsiteY0" fmla="*/ 157560 h 5037138"/>
                <a:gd name="connsiteX1" fmla="*/ 1250782 w 3376385"/>
                <a:gd name="connsiteY1" fmla="*/ 218315 h 5037138"/>
                <a:gd name="connsiteX2" fmla="*/ 1311537 w 3376385"/>
                <a:gd name="connsiteY2" fmla="*/ 279070 h 5037138"/>
                <a:gd name="connsiteX3" fmla="*/ 2064845 w 3376385"/>
                <a:gd name="connsiteY3" fmla="*/ 279070 h 5037138"/>
                <a:gd name="connsiteX4" fmla="*/ 2125600 w 3376385"/>
                <a:gd name="connsiteY4" fmla="*/ 218315 h 5037138"/>
                <a:gd name="connsiteX5" fmla="*/ 2064845 w 3376385"/>
                <a:gd name="connsiteY5" fmla="*/ 157560 h 5037138"/>
                <a:gd name="connsiteX6" fmla="*/ 0 w 3376385"/>
                <a:gd name="connsiteY6" fmla="*/ 0 h 5037138"/>
                <a:gd name="connsiteX7" fmla="*/ 3376385 w 3376385"/>
                <a:gd name="connsiteY7" fmla="*/ 0 h 5037138"/>
                <a:gd name="connsiteX8" fmla="*/ 3376385 w 3376385"/>
                <a:gd name="connsiteY8" fmla="*/ 5037138 h 5037138"/>
                <a:gd name="connsiteX9" fmla="*/ 0 w 3376385"/>
                <a:gd name="connsiteY9" fmla="*/ 5037138 h 503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76385" h="5037138">
                  <a:moveTo>
                    <a:pt x="1311537" y="157560"/>
                  </a:moveTo>
                  <a:cubicBezTo>
                    <a:pt x="1277983" y="157560"/>
                    <a:pt x="1250782" y="184761"/>
                    <a:pt x="1250782" y="218315"/>
                  </a:cubicBezTo>
                  <a:cubicBezTo>
                    <a:pt x="1250782" y="251869"/>
                    <a:pt x="1277983" y="279070"/>
                    <a:pt x="1311537" y="279070"/>
                  </a:cubicBezTo>
                  <a:lnTo>
                    <a:pt x="2064845" y="279070"/>
                  </a:lnTo>
                  <a:cubicBezTo>
                    <a:pt x="2098399" y="279070"/>
                    <a:pt x="2125600" y="251869"/>
                    <a:pt x="2125600" y="218315"/>
                  </a:cubicBezTo>
                  <a:cubicBezTo>
                    <a:pt x="2125600" y="184761"/>
                    <a:pt x="2098399" y="157560"/>
                    <a:pt x="2064845" y="157560"/>
                  </a:cubicBezTo>
                  <a:close/>
                  <a:moveTo>
                    <a:pt x="0" y="0"/>
                  </a:moveTo>
                  <a:lnTo>
                    <a:pt x="3376385" y="0"/>
                  </a:lnTo>
                  <a:lnTo>
                    <a:pt x="3376385" y="5037138"/>
                  </a:lnTo>
                  <a:lnTo>
                    <a:pt x="0" y="5037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33400" dist="520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평행 사변형 28"/>
            <p:cNvSpPr/>
            <p:nvPr/>
          </p:nvSpPr>
          <p:spPr>
            <a:xfrm>
              <a:off x="2252759" y="0"/>
              <a:ext cx="578062" cy="1595835"/>
            </a:xfrm>
            <a:prstGeom prst="parallelogram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tx2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1014411" y="2319878"/>
            <a:ext cx="21517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i="1" dirty="0" smtClean="0">
                <a:gradFill flip="none" rotWithShape="1">
                  <a:gsLst>
                    <a:gs pos="100000">
                      <a:schemeClr val="accent6">
                        <a:lumMod val="75000"/>
                      </a:schemeClr>
                    </a:gs>
                    <a:gs pos="0">
                      <a:srgbClr val="00B0F0"/>
                    </a:gs>
                  </a:gsLst>
                  <a:lin ang="0" scaled="1"/>
                  <a:tileRect/>
                </a:gradFill>
                <a:cs typeface="Aharoni" panose="02010803020104030203" pitchFamily="2" charset="-79"/>
              </a:rPr>
              <a:t>김병권</a:t>
            </a:r>
            <a:endParaRPr lang="en-US" altLang="ko-KR" sz="2800" b="1" i="1" dirty="0"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rgbClr val="00B0F0"/>
                  </a:gs>
                </a:gsLst>
                <a:lin ang="0" scaled="1"/>
                <a:tileRect/>
              </a:gradFill>
              <a:cs typeface="Aharoni" panose="02010803020104030203" pitchFamily="2" charset="-79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00" y="3223680"/>
            <a:ext cx="2316073" cy="25095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44008" y="1268760"/>
            <a:ext cx="352839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본가 </a:t>
            </a:r>
            <a:r>
              <a:rPr lang="en-US" altLang="ko-KR" sz="2400" dirty="0" smtClean="0"/>
              <a:t>: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포항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나이 </a:t>
            </a:r>
            <a:r>
              <a:rPr lang="en-US" altLang="ko-KR" sz="2400" dirty="0" smtClean="0"/>
              <a:t>: 27</a:t>
            </a:r>
          </a:p>
          <a:p>
            <a:endParaRPr lang="en-US" altLang="ko-KR" sz="2400" dirty="0"/>
          </a:p>
          <a:p>
            <a:r>
              <a:rPr lang="ko-KR" altLang="en-US" sz="2400" dirty="0"/>
              <a:t>좋아하는 것 </a:t>
            </a:r>
            <a:r>
              <a:rPr lang="en-US" altLang="ko-KR" sz="2400" dirty="0" smtClean="0"/>
              <a:t>: </a:t>
            </a:r>
            <a:r>
              <a:rPr lang="ko-KR" altLang="en-US" sz="2400" dirty="0" err="1" smtClean="0"/>
              <a:t>웹툰</a:t>
            </a:r>
            <a:r>
              <a:rPr lang="en-US" altLang="ko-KR" sz="2400" dirty="0" smtClean="0"/>
              <a:t> 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 smtClean="0"/>
              <a:t>특징</a:t>
            </a:r>
            <a:endParaRPr lang="en-US" altLang="ko-KR" sz="2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/>
              <a:t>고요해요</a:t>
            </a:r>
            <a:r>
              <a:rPr lang="en-US" altLang="ko-KR" sz="2400" dirty="0" smtClean="0"/>
              <a:t>...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/>
              <a:t>소설가</a:t>
            </a:r>
            <a:endParaRPr lang="en-US" altLang="ko-KR" sz="2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/>
              <a:t>붉은 </a:t>
            </a:r>
            <a:r>
              <a:rPr lang="ko-KR" altLang="en-US" sz="2400" dirty="0" err="1" smtClean="0"/>
              <a:t>패딩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544605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텍스트 개체 틀 3"/>
          <p:cNvSpPr txBox="1">
            <a:spLocks/>
          </p:cNvSpPr>
          <p:nvPr/>
        </p:nvSpPr>
        <p:spPr>
          <a:xfrm>
            <a:off x="0" y="0"/>
            <a:ext cx="9144000" cy="597256"/>
          </a:xfrm>
          <a:prstGeom prst="rect">
            <a:avLst/>
          </a:prstGeom>
        </p:spPr>
        <p:txBody>
          <a:bodyPr wrap="square" lIns="612000" tIns="18000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rgbClr val="0050A4"/>
                </a:solidFill>
                <a:latin typeface="현대하모니 B" panose="02020603020101020101" pitchFamily="18" charset="-127"/>
                <a:ea typeface="현대하모니 B"/>
              </a:rPr>
              <a:t>팀원 </a:t>
            </a:r>
            <a:r>
              <a:rPr lang="ko-KR" altLang="en-US" sz="2400" dirty="0" smtClean="0">
                <a:solidFill>
                  <a:srgbClr val="0050A4"/>
                </a:solidFill>
                <a:latin typeface="현대하모니 B" panose="02020603020101020101" pitchFamily="18" charset="-127"/>
                <a:ea typeface="현대하모니 B"/>
              </a:rPr>
              <a:t>소개</a:t>
            </a:r>
            <a:endParaRPr lang="en-US" altLang="ko-KR" sz="2400" dirty="0">
              <a:solidFill>
                <a:srgbClr val="0050A4"/>
              </a:solidFill>
              <a:latin typeface="현대하모니 B" panose="02020603020101020101" pitchFamily="18" charset="-127"/>
              <a:ea typeface="현대하모니 B"/>
            </a:endParaRPr>
          </a:p>
        </p:txBody>
      </p:sp>
      <p:pic>
        <p:nvPicPr>
          <p:cNvPr id="221" name="그림 2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04"/>
          <a:stretch/>
        </p:blipFill>
        <p:spPr>
          <a:xfrm>
            <a:off x="367748" y="0"/>
            <a:ext cx="214615" cy="568454"/>
          </a:xfrm>
          <a:prstGeom prst="rect">
            <a:avLst/>
          </a:prstGeom>
          <a:noFill/>
          <a:ln>
            <a:noFill/>
          </a:ln>
          <a:effectLst>
            <a:outerShdw blurRad="25400" dist="12700" algn="l" rotWithShape="0">
              <a:prstClr val="black">
                <a:alpha val="26000"/>
              </a:prstClr>
            </a:outerShdw>
          </a:effectLst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648" y="207577"/>
            <a:ext cx="864096" cy="387422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755576" y="762821"/>
            <a:ext cx="2808312" cy="5330475"/>
            <a:chOff x="783688" y="0"/>
            <a:chExt cx="3376385" cy="6408738"/>
          </a:xfrm>
        </p:grpSpPr>
        <p:sp>
          <p:nvSpPr>
            <p:cNvPr id="13" name="평행 사변형 12"/>
            <p:cNvSpPr/>
            <p:nvPr/>
          </p:nvSpPr>
          <p:spPr>
            <a:xfrm flipH="1">
              <a:off x="2049767" y="0"/>
              <a:ext cx="574837" cy="1595835"/>
            </a:xfrm>
            <a:prstGeom prst="parallelogram">
              <a:avLst/>
            </a:prstGeom>
            <a:gradFill>
              <a:gsLst>
                <a:gs pos="0">
                  <a:schemeClr val="tx2">
                    <a:lumMod val="75000"/>
                  </a:schemeClr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>
              <a:off x="783688" y="1371600"/>
              <a:ext cx="3376385" cy="5037138"/>
            </a:xfrm>
            <a:custGeom>
              <a:avLst/>
              <a:gdLst>
                <a:gd name="connsiteX0" fmla="*/ 1311537 w 3376385"/>
                <a:gd name="connsiteY0" fmla="*/ 157560 h 5037138"/>
                <a:gd name="connsiteX1" fmla="*/ 1250782 w 3376385"/>
                <a:gd name="connsiteY1" fmla="*/ 218315 h 5037138"/>
                <a:gd name="connsiteX2" fmla="*/ 1311537 w 3376385"/>
                <a:gd name="connsiteY2" fmla="*/ 279070 h 5037138"/>
                <a:gd name="connsiteX3" fmla="*/ 2064845 w 3376385"/>
                <a:gd name="connsiteY3" fmla="*/ 279070 h 5037138"/>
                <a:gd name="connsiteX4" fmla="*/ 2125600 w 3376385"/>
                <a:gd name="connsiteY4" fmla="*/ 218315 h 5037138"/>
                <a:gd name="connsiteX5" fmla="*/ 2064845 w 3376385"/>
                <a:gd name="connsiteY5" fmla="*/ 157560 h 5037138"/>
                <a:gd name="connsiteX6" fmla="*/ 0 w 3376385"/>
                <a:gd name="connsiteY6" fmla="*/ 0 h 5037138"/>
                <a:gd name="connsiteX7" fmla="*/ 3376385 w 3376385"/>
                <a:gd name="connsiteY7" fmla="*/ 0 h 5037138"/>
                <a:gd name="connsiteX8" fmla="*/ 3376385 w 3376385"/>
                <a:gd name="connsiteY8" fmla="*/ 5037138 h 5037138"/>
                <a:gd name="connsiteX9" fmla="*/ 0 w 3376385"/>
                <a:gd name="connsiteY9" fmla="*/ 5037138 h 503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76385" h="5037138">
                  <a:moveTo>
                    <a:pt x="1311537" y="157560"/>
                  </a:moveTo>
                  <a:cubicBezTo>
                    <a:pt x="1277983" y="157560"/>
                    <a:pt x="1250782" y="184761"/>
                    <a:pt x="1250782" y="218315"/>
                  </a:cubicBezTo>
                  <a:cubicBezTo>
                    <a:pt x="1250782" y="251869"/>
                    <a:pt x="1277983" y="279070"/>
                    <a:pt x="1311537" y="279070"/>
                  </a:cubicBezTo>
                  <a:lnTo>
                    <a:pt x="2064845" y="279070"/>
                  </a:lnTo>
                  <a:cubicBezTo>
                    <a:pt x="2098399" y="279070"/>
                    <a:pt x="2125600" y="251869"/>
                    <a:pt x="2125600" y="218315"/>
                  </a:cubicBezTo>
                  <a:cubicBezTo>
                    <a:pt x="2125600" y="184761"/>
                    <a:pt x="2098399" y="157560"/>
                    <a:pt x="2064845" y="157560"/>
                  </a:cubicBezTo>
                  <a:close/>
                  <a:moveTo>
                    <a:pt x="0" y="0"/>
                  </a:moveTo>
                  <a:lnTo>
                    <a:pt x="3376385" y="0"/>
                  </a:lnTo>
                  <a:lnTo>
                    <a:pt x="3376385" y="5037138"/>
                  </a:lnTo>
                  <a:lnTo>
                    <a:pt x="0" y="5037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33400" dist="520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평행 사변형 14"/>
            <p:cNvSpPr/>
            <p:nvPr/>
          </p:nvSpPr>
          <p:spPr>
            <a:xfrm>
              <a:off x="2252759" y="0"/>
              <a:ext cx="578062" cy="1595835"/>
            </a:xfrm>
            <a:prstGeom prst="parallelogram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tx2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014411" y="2319878"/>
            <a:ext cx="21517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i="1" dirty="0" smtClean="0">
                <a:gradFill flip="none" rotWithShape="1">
                  <a:gsLst>
                    <a:gs pos="100000">
                      <a:schemeClr val="accent6">
                        <a:lumMod val="75000"/>
                      </a:schemeClr>
                    </a:gs>
                    <a:gs pos="0">
                      <a:srgbClr val="00B0F0"/>
                    </a:gs>
                  </a:gsLst>
                  <a:lin ang="0" scaled="1"/>
                  <a:tileRect/>
                </a:gradFill>
                <a:cs typeface="Aharoni" panose="02010803020104030203" pitchFamily="2" charset="-79"/>
              </a:rPr>
              <a:t>이희진</a:t>
            </a:r>
            <a:endParaRPr lang="en-US" altLang="ko-KR" sz="2800" b="1" i="1" dirty="0"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rgbClr val="00B0F0"/>
                  </a:gs>
                </a:gsLst>
                <a:lin ang="0" scaled="1"/>
                <a:tileRect/>
              </a:gradFill>
              <a:cs typeface="Aharoni" panose="02010803020104030203" pitchFamily="2" charset="-79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03"/>
          <a:stretch/>
        </p:blipFill>
        <p:spPr>
          <a:xfrm>
            <a:off x="966706" y="3106725"/>
            <a:ext cx="2378082" cy="273244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644008" y="1268760"/>
            <a:ext cx="416673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본가 </a:t>
            </a:r>
            <a:r>
              <a:rPr lang="en-US" altLang="ko-KR" sz="2400" dirty="0" smtClean="0"/>
              <a:t>: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서울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나이 </a:t>
            </a:r>
            <a:r>
              <a:rPr lang="en-US" altLang="ko-KR" sz="2400" dirty="0" smtClean="0"/>
              <a:t>: 26</a:t>
            </a:r>
          </a:p>
          <a:p>
            <a:endParaRPr lang="en-US" altLang="ko-KR" sz="2400" dirty="0"/>
          </a:p>
          <a:p>
            <a:r>
              <a:rPr lang="ko-KR" altLang="en-US" sz="2400" dirty="0"/>
              <a:t>좋아하는 것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디저트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특징</a:t>
            </a:r>
            <a:endParaRPr lang="en-US" altLang="ko-KR" sz="2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 smtClean="0"/>
              <a:t>쪼그만해요</a:t>
            </a:r>
            <a:r>
              <a:rPr lang="en-US" altLang="ko-KR" sz="2400" dirty="0" smtClean="0"/>
              <a:t>...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 smtClean="0"/>
              <a:t>조곤조곤</a:t>
            </a:r>
            <a:r>
              <a:rPr lang="ko-KR" altLang="en-US" sz="2400" dirty="0" smtClean="0"/>
              <a:t> 무서워요</a:t>
            </a:r>
            <a:r>
              <a:rPr lang="en-US" altLang="ko-KR" sz="2400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/>
              <a:t>되게 친절하고 착해요</a:t>
            </a:r>
            <a:r>
              <a:rPr lang="en-US" altLang="ko-KR" sz="2400" dirty="0" smtClean="0"/>
              <a:t>.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7967874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텍스트 개체 틀 3"/>
          <p:cNvSpPr txBox="1">
            <a:spLocks/>
          </p:cNvSpPr>
          <p:nvPr/>
        </p:nvSpPr>
        <p:spPr>
          <a:xfrm>
            <a:off x="0" y="0"/>
            <a:ext cx="9144000" cy="597256"/>
          </a:xfrm>
          <a:prstGeom prst="rect">
            <a:avLst/>
          </a:prstGeom>
        </p:spPr>
        <p:txBody>
          <a:bodyPr wrap="square" lIns="612000" tIns="18000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rgbClr val="0050A4"/>
                </a:solidFill>
                <a:latin typeface="현대하모니 B" panose="02020603020101020101" pitchFamily="18" charset="-127"/>
                <a:ea typeface="현대하모니 B"/>
              </a:rPr>
              <a:t>팀원 </a:t>
            </a:r>
            <a:r>
              <a:rPr lang="ko-KR" altLang="en-US" sz="2400" dirty="0" smtClean="0">
                <a:solidFill>
                  <a:srgbClr val="0050A4"/>
                </a:solidFill>
                <a:latin typeface="현대하모니 B" panose="02020603020101020101" pitchFamily="18" charset="-127"/>
                <a:ea typeface="현대하모니 B"/>
              </a:rPr>
              <a:t>소개</a:t>
            </a:r>
            <a:endParaRPr lang="en-US" altLang="ko-KR" sz="2400" dirty="0">
              <a:solidFill>
                <a:srgbClr val="0050A4"/>
              </a:solidFill>
              <a:latin typeface="현대하모니 B" panose="02020603020101020101" pitchFamily="18" charset="-127"/>
              <a:ea typeface="현대하모니 B"/>
            </a:endParaRPr>
          </a:p>
        </p:txBody>
      </p:sp>
      <p:pic>
        <p:nvPicPr>
          <p:cNvPr id="221" name="그림 2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04"/>
          <a:stretch/>
        </p:blipFill>
        <p:spPr>
          <a:xfrm>
            <a:off x="367748" y="0"/>
            <a:ext cx="214615" cy="568454"/>
          </a:xfrm>
          <a:prstGeom prst="rect">
            <a:avLst/>
          </a:prstGeom>
          <a:noFill/>
          <a:ln>
            <a:noFill/>
          </a:ln>
          <a:effectLst>
            <a:outerShdw blurRad="25400" dist="12700" algn="l" rotWithShape="0">
              <a:prstClr val="black">
                <a:alpha val="26000"/>
              </a:prstClr>
            </a:outerShdw>
          </a:effectLst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648" y="207577"/>
            <a:ext cx="864096" cy="387422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755576" y="762821"/>
            <a:ext cx="2808312" cy="5330475"/>
            <a:chOff x="783688" y="0"/>
            <a:chExt cx="3376385" cy="6408738"/>
          </a:xfrm>
        </p:grpSpPr>
        <p:sp>
          <p:nvSpPr>
            <p:cNvPr id="13" name="평행 사변형 12"/>
            <p:cNvSpPr/>
            <p:nvPr/>
          </p:nvSpPr>
          <p:spPr>
            <a:xfrm flipH="1">
              <a:off x="2049767" y="0"/>
              <a:ext cx="574837" cy="1595835"/>
            </a:xfrm>
            <a:prstGeom prst="parallelogram">
              <a:avLst/>
            </a:prstGeom>
            <a:gradFill>
              <a:gsLst>
                <a:gs pos="0">
                  <a:schemeClr val="tx2">
                    <a:lumMod val="75000"/>
                  </a:schemeClr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>
              <a:off x="783688" y="1371600"/>
              <a:ext cx="3376385" cy="5037138"/>
            </a:xfrm>
            <a:custGeom>
              <a:avLst/>
              <a:gdLst>
                <a:gd name="connsiteX0" fmla="*/ 1311537 w 3376385"/>
                <a:gd name="connsiteY0" fmla="*/ 157560 h 5037138"/>
                <a:gd name="connsiteX1" fmla="*/ 1250782 w 3376385"/>
                <a:gd name="connsiteY1" fmla="*/ 218315 h 5037138"/>
                <a:gd name="connsiteX2" fmla="*/ 1311537 w 3376385"/>
                <a:gd name="connsiteY2" fmla="*/ 279070 h 5037138"/>
                <a:gd name="connsiteX3" fmla="*/ 2064845 w 3376385"/>
                <a:gd name="connsiteY3" fmla="*/ 279070 h 5037138"/>
                <a:gd name="connsiteX4" fmla="*/ 2125600 w 3376385"/>
                <a:gd name="connsiteY4" fmla="*/ 218315 h 5037138"/>
                <a:gd name="connsiteX5" fmla="*/ 2064845 w 3376385"/>
                <a:gd name="connsiteY5" fmla="*/ 157560 h 5037138"/>
                <a:gd name="connsiteX6" fmla="*/ 0 w 3376385"/>
                <a:gd name="connsiteY6" fmla="*/ 0 h 5037138"/>
                <a:gd name="connsiteX7" fmla="*/ 3376385 w 3376385"/>
                <a:gd name="connsiteY7" fmla="*/ 0 h 5037138"/>
                <a:gd name="connsiteX8" fmla="*/ 3376385 w 3376385"/>
                <a:gd name="connsiteY8" fmla="*/ 5037138 h 5037138"/>
                <a:gd name="connsiteX9" fmla="*/ 0 w 3376385"/>
                <a:gd name="connsiteY9" fmla="*/ 5037138 h 503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76385" h="5037138">
                  <a:moveTo>
                    <a:pt x="1311537" y="157560"/>
                  </a:moveTo>
                  <a:cubicBezTo>
                    <a:pt x="1277983" y="157560"/>
                    <a:pt x="1250782" y="184761"/>
                    <a:pt x="1250782" y="218315"/>
                  </a:cubicBezTo>
                  <a:cubicBezTo>
                    <a:pt x="1250782" y="251869"/>
                    <a:pt x="1277983" y="279070"/>
                    <a:pt x="1311537" y="279070"/>
                  </a:cubicBezTo>
                  <a:lnTo>
                    <a:pt x="2064845" y="279070"/>
                  </a:lnTo>
                  <a:cubicBezTo>
                    <a:pt x="2098399" y="279070"/>
                    <a:pt x="2125600" y="251869"/>
                    <a:pt x="2125600" y="218315"/>
                  </a:cubicBezTo>
                  <a:cubicBezTo>
                    <a:pt x="2125600" y="184761"/>
                    <a:pt x="2098399" y="157560"/>
                    <a:pt x="2064845" y="157560"/>
                  </a:cubicBezTo>
                  <a:close/>
                  <a:moveTo>
                    <a:pt x="0" y="0"/>
                  </a:moveTo>
                  <a:lnTo>
                    <a:pt x="3376385" y="0"/>
                  </a:lnTo>
                  <a:lnTo>
                    <a:pt x="3376385" y="5037138"/>
                  </a:lnTo>
                  <a:lnTo>
                    <a:pt x="0" y="5037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33400" dist="520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평행 사변형 14"/>
            <p:cNvSpPr/>
            <p:nvPr/>
          </p:nvSpPr>
          <p:spPr>
            <a:xfrm>
              <a:off x="2252759" y="0"/>
              <a:ext cx="578062" cy="1595835"/>
            </a:xfrm>
            <a:prstGeom prst="parallelogram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tx2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014411" y="2319878"/>
            <a:ext cx="21517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i="1" dirty="0" smtClean="0">
                <a:gradFill flip="none" rotWithShape="1">
                  <a:gsLst>
                    <a:gs pos="100000">
                      <a:schemeClr val="accent6">
                        <a:lumMod val="75000"/>
                      </a:schemeClr>
                    </a:gs>
                    <a:gs pos="0">
                      <a:srgbClr val="00B0F0"/>
                    </a:gs>
                  </a:gsLst>
                  <a:lin ang="0" scaled="1"/>
                  <a:tileRect/>
                </a:gradFill>
                <a:cs typeface="Aharoni" panose="02010803020104030203" pitchFamily="2" charset="-79"/>
              </a:rPr>
              <a:t>김진현</a:t>
            </a:r>
            <a:endParaRPr lang="en-US" altLang="ko-KR" sz="2800" b="1" i="1" dirty="0"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rgbClr val="00B0F0"/>
                  </a:gs>
                </a:gsLst>
                <a:lin ang="0" scaled="1"/>
                <a:tileRect/>
              </a:gradFill>
              <a:cs typeface="Aharoni" panose="02010803020104030203" pitchFamily="2" charset="-79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2" t="2317" r="14063"/>
          <a:stretch/>
        </p:blipFill>
        <p:spPr>
          <a:xfrm>
            <a:off x="971600" y="3132348"/>
            <a:ext cx="2376264" cy="267291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644008" y="1268760"/>
            <a:ext cx="432048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본가 </a:t>
            </a:r>
            <a:r>
              <a:rPr lang="en-US" altLang="ko-KR" sz="2400" dirty="0" smtClean="0"/>
              <a:t>: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경산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나이 </a:t>
            </a:r>
            <a:r>
              <a:rPr lang="en-US" altLang="ko-KR" sz="2400" dirty="0" smtClean="0"/>
              <a:t>: 25</a:t>
            </a:r>
          </a:p>
          <a:p>
            <a:endParaRPr lang="en-US" altLang="ko-KR" sz="2400" dirty="0"/>
          </a:p>
          <a:p>
            <a:r>
              <a:rPr lang="ko-KR" altLang="en-US" sz="2400" dirty="0"/>
              <a:t>좋아하는 것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가</a:t>
            </a:r>
            <a:r>
              <a:rPr lang="en-US" altLang="ko-KR" sz="2400" dirty="0" smtClean="0"/>
              <a:t>~</a:t>
            </a:r>
            <a:r>
              <a:rPr lang="ko-KR" altLang="en-US" sz="2400" dirty="0" smtClean="0"/>
              <a:t>끔 </a:t>
            </a:r>
            <a:r>
              <a:rPr lang="ko-KR" altLang="en-US" sz="2400" dirty="0" err="1" smtClean="0"/>
              <a:t>쏘주</a:t>
            </a:r>
            <a:r>
              <a:rPr lang="en-US" altLang="ko-KR" sz="2400" dirty="0" smtClean="0"/>
              <a:t>!!</a:t>
            </a:r>
          </a:p>
          <a:p>
            <a:endParaRPr lang="en-US" altLang="ko-KR" sz="2400" dirty="0"/>
          </a:p>
          <a:p>
            <a:r>
              <a:rPr lang="ko-KR" altLang="en-US" sz="2400" dirty="0" smtClean="0"/>
              <a:t>특징</a:t>
            </a:r>
            <a:endParaRPr lang="en-US" altLang="ko-KR" sz="2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/>
              <a:t>피곤하면 수염이 자라요</a:t>
            </a:r>
            <a:r>
              <a:rPr lang="en-US" altLang="ko-KR" sz="2400" dirty="0" smtClean="0"/>
              <a:t>...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/>
              <a:t>서울말을 잘해요</a:t>
            </a:r>
            <a:r>
              <a:rPr lang="en-US" altLang="ko-KR" sz="2400" dirty="0" smtClean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/>
              <a:t>열정이 넘쳐요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848976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텍스트 개체 틀 3"/>
          <p:cNvSpPr txBox="1">
            <a:spLocks/>
          </p:cNvSpPr>
          <p:nvPr/>
        </p:nvSpPr>
        <p:spPr>
          <a:xfrm>
            <a:off x="0" y="0"/>
            <a:ext cx="9144000" cy="597256"/>
          </a:xfrm>
          <a:prstGeom prst="rect">
            <a:avLst/>
          </a:prstGeom>
        </p:spPr>
        <p:txBody>
          <a:bodyPr wrap="square" lIns="612000" tIns="18000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rgbClr val="0050A4"/>
                </a:solidFill>
                <a:latin typeface="현대하모니 B" panose="02020603020101020101" pitchFamily="18" charset="-127"/>
                <a:ea typeface="현대하모니 B"/>
              </a:rPr>
              <a:t>팀원 </a:t>
            </a:r>
            <a:r>
              <a:rPr lang="ko-KR" altLang="en-US" sz="2400" dirty="0" smtClean="0">
                <a:solidFill>
                  <a:srgbClr val="0050A4"/>
                </a:solidFill>
                <a:latin typeface="현대하모니 B" panose="02020603020101020101" pitchFamily="18" charset="-127"/>
                <a:ea typeface="현대하모니 B"/>
              </a:rPr>
              <a:t>소개</a:t>
            </a:r>
            <a:endParaRPr lang="en-US" altLang="ko-KR" sz="2400" dirty="0">
              <a:solidFill>
                <a:srgbClr val="0050A4"/>
              </a:solidFill>
              <a:latin typeface="현대하모니 B" panose="02020603020101020101" pitchFamily="18" charset="-127"/>
              <a:ea typeface="현대하모니 B"/>
            </a:endParaRPr>
          </a:p>
        </p:txBody>
      </p:sp>
      <p:pic>
        <p:nvPicPr>
          <p:cNvPr id="221" name="그림 2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04"/>
          <a:stretch/>
        </p:blipFill>
        <p:spPr>
          <a:xfrm>
            <a:off x="367748" y="0"/>
            <a:ext cx="214615" cy="568454"/>
          </a:xfrm>
          <a:prstGeom prst="rect">
            <a:avLst/>
          </a:prstGeom>
          <a:noFill/>
          <a:ln>
            <a:noFill/>
          </a:ln>
          <a:effectLst>
            <a:outerShdw blurRad="25400" dist="12700" algn="l" rotWithShape="0">
              <a:prstClr val="black">
                <a:alpha val="26000"/>
              </a:prstClr>
            </a:outerShdw>
          </a:effectLst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648" y="207577"/>
            <a:ext cx="864096" cy="387422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755576" y="762821"/>
            <a:ext cx="2808312" cy="5330475"/>
            <a:chOff x="783688" y="0"/>
            <a:chExt cx="3376385" cy="6408738"/>
          </a:xfrm>
        </p:grpSpPr>
        <p:sp>
          <p:nvSpPr>
            <p:cNvPr id="13" name="평행 사변형 12"/>
            <p:cNvSpPr/>
            <p:nvPr/>
          </p:nvSpPr>
          <p:spPr>
            <a:xfrm flipH="1">
              <a:off x="2049767" y="0"/>
              <a:ext cx="574837" cy="1595835"/>
            </a:xfrm>
            <a:prstGeom prst="parallelogram">
              <a:avLst/>
            </a:prstGeom>
            <a:gradFill>
              <a:gsLst>
                <a:gs pos="0">
                  <a:schemeClr val="tx2">
                    <a:lumMod val="75000"/>
                  </a:schemeClr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 13"/>
            <p:cNvSpPr/>
            <p:nvPr/>
          </p:nvSpPr>
          <p:spPr>
            <a:xfrm>
              <a:off x="783688" y="1371600"/>
              <a:ext cx="3376385" cy="5037138"/>
            </a:xfrm>
            <a:custGeom>
              <a:avLst/>
              <a:gdLst>
                <a:gd name="connsiteX0" fmla="*/ 1311537 w 3376385"/>
                <a:gd name="connsiteY0" fmla="*/ 157560 h 5037138"/>
                <a:gd name="connsiteX1" fmla="*/ 1250782 w 3376385"/>
                <a:gd name="connsiteY1" fmla="*/ 218315 h 5037138"/>
                <a:gd name="connsiteX2" fmla="*/ 1311537 w 3376385"/>
                <a:gd name="connsiteY2" fmla="*/ 279070 h 5037138"/>
                <a:gd name="connsiteX3" fmla="*/ 2064845 w 3376385"/>
                <a:gd name="connsiteY3" fmla="*/ 279070 h 5037138"/>
                <a:gd name="connsiteX4" fmla="*/ 2125600 w 3376385"/>
                <a:gd name="connsiteY4" fmla="*/ 218315 h 5037138"/>
                <a:gd name="connsiteX5" fmla="*/ 2064845 w 3376385"/>
                <a:gd name="connsiteY5" fmla="*/ 157560 h 5037138"/>
                <a:gd name="connsiteX6" fmla="*/ 0 w 3376385"/>
                <a:gd name="connsiteY6" fmla="*/ 0 h 5037138"/>
                <a:gd name="connsiteX7" fmla="*/ 3376385 w 3376385"/>
                <a:gd name="connsiteY7" fmla="*/ 0 h 5037138"/>
                <a:gd name="connsiteX8" fmla="*/ 3376385 w 3376385"/>
                <a:gd name="connsiteY8" fmla="*/ 5037138 h 5037138"/>
                <a:gd name="connsiteX9" fmla="*/ 0 w 3376385"/>
                <a:gd name="connsiteY9" fmla="*/ 5037138 h 503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76385" h="5037138">
                  <a:moveTo>
                    <a:pt x="1311537" y="157560"/>
                  </a:moveTo>
                  <a:cubicBezTo>
                    <a:pt x="1277983" y="157560"/>
                    <a:pt x="1250782" y="184761"/>
                    <a:pt x="1250782" y="218315"/>
                  </a:cubicBezTo>
                  <a:cubicBezTo>
                    <a:pt x="1250782" y="251869"/>
                    <a:pt x="1277983" y="279070"/>
                    <a:pt x="1311537" y="279070"/>
                  </a:cubicBezTo>
                  <a:lnTo>
                    <a:pt x="2064845" y="279070"/>
                  </a:lnTo>
                  <a:cubicBezTo>
                    <a:pt x="2098399" y="279070"/>
                    <a:pt x="2125600" y="251869"/>
                    <a:pt x="2125600" y="218315"/>
                  </a:cubicBezTo>
                  <a:cubicBezTo>
                    <a:pt x="2125600" y="184761"/>
                    <a:pt x="2098399" y="157560"/>
                    <a:pt x="2064845" y="157560"/>
                  </a:cubicBezTo>
                  <a:close/>
                  <a:moveTo>
                    <a:pt x="0" y="0"/>
                  </a:moveTo>
                  <a:lnTo>
                    <a:pt x="3376385" y="0"/>
                  </a:lnTo>
                  <a:lnTo>
                    <a:pt x="3376385" y="5037138"/>
                  </a:lnTo>
                  <a:lnTo>
                    <a:pt x="0" y="5037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33400" dist="520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평행 사변형 14"/>
            <p:cNvSpPr/>
            <p:nvPr/>
          </p:nvSpPr>
          <p:spPr>
            <a:xfrm>
              <a:off x="2252759" y="0"/>
              <a:ext cx="578062" cy="1595835"/>
            </a:xfrm>
            <a:prstGeom prst="parallelogram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tx2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014411" y="2319878"/>
            <a:ext cx="21517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i="1" dirty="0" smtClean="0">
                <a:gradFill flip="none" rotWithShape="1">
                  <a:gsLst>
                    <a:gs pos="100000">
                      <a:schemeClr val="accent6">
                        <a:lumMod val="75000"/>
                      </a:schemeClr>
                    </a:gs>
                    <a:gs pos="0">
                      <a:srgbClr val="00B0F0"/>
                    </a:gs>
                  </a:gsLst>
                  <a:lin ang="0" scaled="1"/>
                  <a:tileRect/>
                </a:gradFill>
                <a:cs typeface="Aharoni" panose="02010803020104030203" pitchFamily="2" charset="-79"/>
              </a:rPr>
              <a:t>윤수진</a:t>
            </a:r>
            <a:endParaRPr lang="en-US" altLang="ko-KR" sz="2800" b="1" i="1" dirty="0">
              <a:gradFill flip="none" rotWithShape="1">
                <a:gsLst>
                  <a:gs pos="100000">
                    <a:schemeClr val="accent6">
                      <a:lumMod val="75000"/>
                    </a:schemeClr>
                  </a:gs>
                  <a:gs pos="0">
                    <a:srgbClr val="00B0F0"/>
                  </a:gs>
                </a:gsLst>
                <a:lin ang="0" scaled="1"/>
                <a:tileRect/>
              </a:gradFill>
              <a:cs typeface="Aharoni" panose="02010803020104030203" pitchFamily="2" charset="-79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952" y="3018425"/>
            <a:ext cx="2115560" cy="282074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644008" y="1268760"/>
            <a:ext cx="4032448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+mj-ea"/>
                <a:ea typeface="+mj-ea"/>
              </a:rPr>
              <a:t>본가 </a:t>
            </a:r>
            <a:r>
              <a:rPr lang="en-US" altLang="ko-KR" sz="2400" dirty="0" smtClean="0">
                <a:latin typeface="+mj-ea"/>
                <a:ea typeface="+mj-ea"/>
              </a:rPr>
              <a:t>:</a:t>
            </a:r>
            <a:r>
              <a:rPr lang="ko-KR" altLang="en-US" sz="2400" dirty="0">
                <a:latin typeface="+mj-ea"/>
                <a:ea typeface="+mj-ea"/>
              </a:rPr>
              <a:t> </a:t>
            </a:r>
            <a:r>
              <a:rPr lang="ko-KR" altLang="en-US" sz="2400" dirty="0" smtClean="0">
                <a:latin typeface="+mj-ea"/>
                <a:ea typeface="+mj-ea"/>
              </a:rPr>
              <a:t>서울</a:t>
            </a:r>
            <a:endParaRPr lang="en-US" altLang="ko-KR" sz="2400" dirty="0" smtClean="0">
              <a:latin typeface="+mj-ea"/>
              <a:ea typeface="+mj-ea"/>
            </a:endParaRPr>
          </a:p>
          <a:p>
            <a:endParaRPr lang="en-US" altLang="ko-KR" sz="2400" dirty="0">
              <a:latin typeface="+mj-ea"/>
              <a:ea typeface="+mj-ea"/>
            </a:endParaRPr>
          </a:p>
          <a:p>
            <a:r>
              <a:rPr lang="ko-KR" altLang="en-US" sz="2400" dirty="0" smtClean="0">
                <a:latin typeface="+mj-ea"/>
                <a:ea typeface="+mj-ea"/>
              </a:rPr>
              <a:t>나이 </a:t>
            </a:r>
            <a:r>
              <a:rPr lang="en-US" altLang="ko-KR" sz="2400" dirty="0" smtClean="0">
                <a:latin typeface="+mj-ea"/>
                <a:ea typeface="+mj-ea"/>
              </a:rPr>
              <a:t>: 25</a:t>
            </a:r>
          </a:p>
          <a:p>
            <a:endParaRPr lang="en-US" altLang="ko-KR" sz="2400" dirty="0">
              <a:latin typeface="+mj-ea"/>
              <a:ea typeface="+mj-ea"/>
            </a:endParaRPr>
          </a:p>
          <a:p>
            <a:r>
              <a:rPr lang="ko-KR" altLang="en-US" sz="2400" dirty="0" smtClean="0">
                <a:latin typeface="+mj-ea"/>
                <a:ea typeface="+mj-ea"/>
              </a:rPr>
              <a:t>좋아하는 것 </a:t>
            </a:r>
            <a:r>
              <a:rPr lang="en-US" altLang="ko-KR" sz="2400" dirty="0" smtClean="0">
                <a:latin typeface="+mj-ea"/>
                <a:ea typeface="+mj-ea"/>
              </a:rPr>
              <a:t>: </a:t>
            </a:r>
            <a:r>
              <a:rPr lang="ko-KR" altLang="en-US" sz="2400" dirty="0" smtClean="0">
                <a:latin typeface="+mj-ea"/>
                <a:ea typeface="+mj-ea"/>
              </a:rPr>
              <a:t>맥주</a:t>
            </a:r>
            <a:r>
              <a:rPr lang="en-US" altLang="ko-KR" sz="2400" dirty="0" smtClean="0">
                <a:latin typeface="+mj-ea"/>
                <a:ea typeface="+mj-ea"/>
              </a:rPr>
              <a:t>!!</a:t>
            </a:r>
          </a:p>
          <a:p>
            <a:endParaRPr lang="en-US" altLang="ko-KR" sz="2400" dirty="0">
              <a:latin typeface="+mj-ea"/>
              <a:ea typeface="+mj-ea"/>
            </a:endParaRPr>
          </a:p>
          <a:p>
            <a:r>
              <a:rPr lang="ko-KR" altLang="en-US" sz="2400" dirty="0" smtClean="0">
                <a:latin typeface="+mj-ea"/>
                <a:ea typeface="+mj-ea"/>
              </a:rPr>
              <a:t>특징 </a:t>
            </a:r>
            <a:endParaRPr lang="en-US" altLang="ko-KR" sz="2400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+mj-ea"/>
                <a:ea typeface="+mj-ea"/>
              </a:rPr>
              <a:t>혼잣말을 잘해요</a:t>
            </a:r>
            <a:r>
              <a:rPr lang="en-US" altLang="ko-KR" sz="2400" dirty="0" smtClean="0">
                <a:latin typeface="+mj-ea"/>
                <a:ea typeface="+mj-ea"/>
              </a:rPr>
              <a:t>...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+mj-ea"/>
                <a:ea typeface="+mj-ea"/>
              </a:rPr>
              <a:t>한결같은 사진 각도</a:t>
            </a:r>
            <a:endParaRPr lang="en-US" altLang="ko-KR" sz="2400" dirty="0" smtClean="0">
              <a:latin typeface="+mj-ea"/>
              <a:ea typeface="+mj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+mj-ea"/>
                <a:ea typeface="+mj-ea"/>
              </a:rPr>
              <a:t>맥주 한 잔</a:t>
            </a:r>
            <a:r>
              <a:rPr lang="en-US" altLang="ko-KR" sz="2400" dirty="0" smtClean="0">
                <a:latin typeface="+mj-ea"/>
                <a:ea typeface="+mj-ea"/>
              </a:rPr>
              <a:t>, </a:t>
            </a:r>
            <a:r>
              <a:rPr lang="ko-KR" altLang="en-US" sz="2400" dirty="0" smtClean="0">
                <a:latin typeface="+mj-ea"/>
                <a:ea typeface="+mj-ea"/>
              </a:rPr>
              <a:t>코딩 백 </a:t>
            </a:r>
            <a:r>
              <a:rPr lang="ko-KR" altLang="en-US" sz="2400" dirty="0">
                <a:latin typeface="+mj-ea"/>
                <a:ea typeface="+mj-ea"/>
              </a:rPr>
              <a:t>줄</a:t>
            </a:r>
            <a:r>
              <a:rPr lang="en-US" altLang="ko-KR" sz="2400" dirty="0" smtClean="0">
                <a:latin typeface="+mj-ea"/>
                <a:ea typeface="+mj-ea"/>
              </a:rPr>
              <a:t> </a:t>
            </a:r>
            <a:endParaRPr lang="en-US" altLang="ko-KR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983694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3"/>
          <p:cNvSpPr txBox="1">
            <a:spLocks/>
          </p:cNvSpPr>
          <p:nvPr/>
        </p:nvSpPr>
        <p:spPr>
          <a:xfrm>
            <a:off x="0" y="0"/>
            <a:ext cx="9144000" cy="597256"/>
          </a:xfrm>
          <a:prstGeom prst="rect">
            <a:avLst/>
          </a:prstGeom>
        </p:spPr>
        <p:txBody>
          <a:bodyPr wrap="square" lIns="612000" tIns="18000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dirty="0" smtClean="0">
                <a:solidFill>
                  <a:srgbClr val="0050A4"/>
                </a:solidFill>
                <a:latin typeface="현대하모니 B" panose="02020603020101020101" pitchFamily="18" charset="-127"/>
                <a:ea typeface="현대하모니 B" panose="02020603020101020101" pitchFamily="18" charset="-127"/>
              </a:rPr>
              <a:t>목차</a:t>
            </a:r>
            <a:endParaRPr lang="en-US" altLang="ko-KR" sz="2400" dirty="0">
              <a:solidFill>
                <a:srgbClr val="0050A4"/>
              </a:solidFill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sp>
        <p:nvSpPr>
          <p:cNvPr id="5" name="텍스트 개체 틀 3"/>
          <p:cNvSpPr txBox="1">
            <a:spLocks/>
          </p:cNvSpPr>
          <p:nvPr/>
        </p:nvSpPr>
        <p:spPr>
          <a:xfrm>
            <a:off x="2608942" y="2780928"/>
            <a:ext cx="6535058" cy="9233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3600" b="1" dirty="0" smtClean="0"/>
              <a:t>2. </a:t>
            </a:r>
            <a:r>
              <a:rPr lang="ko-KR" altLang="en-US" sz="3600" b="1" dirty="0" err="1" smtClean="0"/>
              <a:t>로드맵</a:t>
            </a:r>
            <a:r>
              <a:rPr lang="ko-KR" altLang="en-US" sz="3600" b="1" dirty="0" smtClean="0"/>
              <a:t> 관리 시스템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2573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현대하모닉">
      <a:majorFont>
        <a:latin typeface="현대하모니 M"/>
        <a:ea typeface="현대하모니 M"/>
        <a:cs typeface=""/>
      </a:majorFont>
      <a:minorFont>
        <a:latin typeface="현대하모니 M"/>
        <a:ea typeface="현대하모니 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5350</TotalTime>
  <Words>1440</Words>
  <Application>Microsoft Office PowerPoint</Application>
  <PresentationFormat>화면 슬라이드 쇼(4:3)</PresentationFormat>
  <Paragraphs>197</Paragraphs>
  <Slides>18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9" baseType="lpstr">
      <vt:lpstr>Aharoni</vt:lpstr>
      <vt:lpstr>KoPub돋움체 Bold</vt:lpstr>
      <vt:lpstr>KoPub돋움체 Medium</vt:lpstr>
      <vt:lpstr>Myriad Roman</vt:lpstr>
      <vt:lpstr>나눔바른고딕</vt:lpstr>
      <vt:lpstr>맑은 고딕</vt:lpstr>
      <vt:lpstr>현대하모니 B</vt:lpstr>
      <vt:lpstr>현대하모니 L</vt:lpstr>
      <vt:lpstr>현대하모니 M</vt:lpstr>
      <vt:lpstr>Arial</vt:lpstr>
      <vt:lpstr>Office 테마</vt:lpstr>
      <vt:lpstr>PowerPoint 프레젠테이션</vt:lpstr>
      <vt:lpstr>로드맵 관리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</dc:creator>
  <cp:lastModifiedBy>Kim</cp:lastModifiedBy>
  <cp:revision>98</cp:revision>
  <cp:lastPrinted>2016-02-05T06:33:54Z</cp:lastPrinted>
  <dcterms:created xsi:type="dcterms:W3CDTF">2015-12-23T07:47:36Z</dcterms:created>
  <dcterms:modified xsi:type="dcterms:W3CDTF">2017-12-27T08:52:52Z</dcterms:modified>
</cp:coreProperties>
</file>